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4"/>
    <p:sldMasterId id="2147483677" r:id="rId5"/>
    <p:sldMasterId id="2147483700" r:id="rId6"/>
  </p:sldMasterIdLst>
  <p:notesMasterIdLst>
    <p:notesMasterId r:id="rId45"/>
  </p:notesMasterIdLst>
  <p:handoutMasterIdLst>
    <p:handoutMasterId r:id="rId46"/>
  </p:handoutMasterIdLst>
  <p:sldIdLst>
    <p:sldId id="423" r:id="rId7"/>
    <p:sldId id="718" r:id="rId8"/>
    <p:sldId id="784" r:id="rId9"/>
    <p:sldId id="835" r:id="rId10"/>
    <p:sldId id="829" r:id="rId11"/>
    <p:sldId id="528" r:id="rId12"/>
    <p:sldId id="711" r:id="rId13"/>
    <p:sldId id="360" r:id="rId14"/>
    <p:sldId id="832" r:id="rId15"/>
    <p:sldId id="721" r:id="rId16"/>
    <p:sldId id="827" r:id="rId17"/>
    <p:sldId id="836" r:id="rId18"/>
    <p:sldId id="361" r:id="rId19"/>
    <p:sldId id="833" r:id="rId20"/>
    <p:sldId id="838" r:id="rId21"/>
    <p:sldId id="570" r:id="rId22"/>
    <p:sldId id="377" r:id="rId23"/>
    <p:sldId id="380" r:id="rId24"/>
    <p:sldId id="382" r:id="rId25"/>
    <p:sldId id="565" r:id="rId26"/>
    <p:sldId id="717" r:id="rId27"/>
    <p:sldId id="839" r:id="rId28"/>
    <p:sldId id="821" r:id="rId29"/>
    <p:sldId id="374" r:id="rId30"/>
    <p:sldId id="398" r:id="rId31"/>
    <p:sldId id="399" r:id="rId32"/>
    <p:sldId id="388" r:id="rId33"/>
    <p:sldId id="629" r:id="rId34"/>
    <p:sldId id="706" r:id="rId35"/>
    <p:sldId id="576" r:id="rId36"/>
    <p:sldId id="840" r:id="rId37"/>
    <p:sldId id="787" r:id="rId38"/>
    <p:sldId id="495" r:id="rId39"/>
    <p:sldId id="830" r:id="rId40"/>
    <p:sldId id="558" r:id="rId41"/>
    <p:sldId id="715" r:id="rId42"/>
    <p:sldId id="831" r:id="rId43"/>
    <p:sldId id="716" r:id="rId4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lley Spray" initials="SS" lastIdx="3" clrIdx="0">
    <p:extLst>
      <p:ext uri="{19B8F6BF-5375-455C-9EA6-DF929625EA0E}">
        <p15:presenceInfo xmlns:p15="http://schemas.microsoft.com/office/powerpoint/2012/main" userId="Shelley Sp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59C"/>
    <a:srgbClr val="FFFFFF"/>
    <a:srgbClr val="06524E"/>
    <a:srgbClr val="F8F8F8"/>
    <a:srgbClr val="000000"/>
    <a:srgbClr val="00AAA3"/>
    <a:srgbClr val="087C75"/>
    <a:srgbClr val="00A9A0"/>
    <a:srgbClr val="EB6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27" autoAdjust="0"/>
    <p:restoredTop sz="80196" autoAdjust="0"/>
  </p:normalViewPr>
  <p:slideViewPr>
    <p:cSldViewPr snapToGrid="0">
      <p:cViewPr varScale="1">
        <p:scale>
          <a:sx n="91" d="100"/>
          <a:sy n="91" d="100"/>
        </p:scale>
        <p:origin x="55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5387763263050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Sheet1!$A$1:$P$1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Sheet1!$A$2:$P$2</c:f>
              <c:numCache>
                <c:formatCode>General</c:formatCode>
                <c:ptCount val="16"/>
                <c:pt idx="0">
                  <c:v>94</c:v>
                </c:pt>
                <c:pt idx="1">
                  <c:v>111</c:v>
                </c:pt>
                <c:pt idx="2">
                  <c:v>191</c:v>
                </c:pt>
                <c:pt idx="3">
                  <c:v>364</c:v>
                </c:pt>
                <c:pt idx="4">
                  <c:v>359</c:v>
                </c:pt>
                <c:pt idx="5">
                  <c:v>361</c:v>
                </c:pt>
                <c:pt idx="6">
                  <c:v>471</c:v>
                </c:pt>
                <c:pt idx="7">
                  <c:v>548</c:v>
                </c:pt>
                <c:pt idx="8">
                  <c:v>566</c:v>
                </c:pt>
                <c:pt idx="9">
                  <c:v>541</c:v>
                </c:pt>
                <c:pt idx="10">
                  <c:v>740</c:v>
                </c:pt>
                <c:pt idx="11">
                  <c:v>896</c:v>
                </c:pt>
                <c:pt idx="12">
                  <c:v>1127</c:v>
                </c:pt>
                <c:pt idx="13">
                  <c:v>1298</c:v>
                </c:pt>
                <c:pt idx="14">
                  <c:v>1411</c:v>
                </c:pt>
                <c:pt idx="15">
                  <c:v>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2-42B4-83CF-8EAD69E1498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99132472"/>
        <c:axId val="399132864"/>
      </c:barChart>
      <c:catAx>
        <c:axId val="39913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132864"/>
        <c:crosses val="autoZero"/>
        <c:auto val="1"/>
        <c:lblAlgn val="ctr"/>
        <c:lblOffset val="10"/>
        <c:noMultiLvlLbl val="0"/>
      </c:catAx>
      <c:valAx>
        <c:axId val="3991328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13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D5F56-DB3C-4824-BFD6-E9ADBDC3F2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4384BA-6EE8-478B-A068-5C7E7F6E781A}">
      <dgm:prSet phldrT="[Text]"/>
      <dgm:spPr/>
      <dgm:t>
        <a:bodyPr/>
        <a:lstStyle/>
        <a:p>
          <a:r>
            <a:rPr lang="en-US" b="0" dirty="0"/>
            <a:t>Improved outcomes</a:t>
          </a:r>
        </a:p>
      </dgm:t>
    </dgm:pt>
    <dgm:pt modelId="{A5425DBF-738F-49FF-AC53-91E7EBAD3213}" type="parTrans" cxnId="{E9D3E908-9435-49BB-AFD5-4869A82A48D4}">
      <dgm:prSet/>
      <dgm:spPr/>
      <dgm:t>
        <a:bodyPr/>
        <a:lstStyle/>
        <a:p>
          <a:endParaRPr lang="en-US" b="0"/>
        </a:p>
      </dgm:t>
    </dgm:pt>
    <dgm:pt modelId="{93CCF7B6-01FA-4A55-A081-C4A8FC7B000A}" type="sibTrans" cxnId="{E9D3E908-9435-49BB-AFD5-4869A82A48D4}">
      <dgm:prSet/>
      <dgm:spPr/>
      <dgm:t>
        <a:bodyPr/>
        <a:lstStyle/>
        <a:p>
          <a:endParaRPr lang="en-US" b="0"/>
        </a:p>
      </dgm:t>
    </dgm:pt>
    <dgm:pt modelId="{7DAD20EA-5070-4D0E-A9D3-62B0353A737E}">
      <dgm:prSet phldrT="[Text]"/>
      <dgm:spPr/>
      <dgm:t>
        <a:bodyPr/>
        <a:lstStyle/>
        <a:p>
          <a:r>
            <a:rPr lang="en-US" b="0" dirty="0"/>
            <a:t>Improved provider experience</a:t>
          </a:r>
        </a:p>
      </dgm:t>
    </dgm:pt>
    <dgm:pt modelId="{6AB9C23D-1006-43CA-80DE-E35AF90E33D0}" type="parTrans" cxnId="{6646ED47-8B57-4321-A370-4406E269E95A}">
      <dgm:prSet/>
      <dgm:spPr/>
      <dgm:t>
        <a:bodyPr/>
        <a:lstStyle/>
        <a:p>
          <a:endParaRPr lang="en-US" b="0"/>
        </a:p>
      </dgm:t>
    </dgm:pt>
    <dgm:pt modelId="{0E76D110-765D-4DA3-A690-D492F29E39D0}" type="sibTrans" cxnId="{6646ED47-8B57-4321-A370-4406E269E95A}">
      <dgm:prSet/>
      <dgm:spPr/>
      <dgm:t>
        <a:bodyPr/>
        <a:lstStyle/>
        <a:p>
          <a:endParaRPr lang="en-US" b="0"/>
        </a:p>
      </dgm:t>
    </dgm:pt>
    <dgm:pt modelId="{ED74B26C-C30F-4D52-964E-791DB57635AD}">
      <dgm:prSet phldrT="[Text]"/>
      <dgm:spPr/>
      <dgm:t>
        <a:bodyPr/>
        <a:lstStyle/>
        <a:p>
          <a:r>
            <a:rPr lang="en-US" b="0" dirty="0"/>
            <a:t>Improved patient experience</a:t>
          </a:r>
        </a:p>
      </dgm:t>
    </dgm:pt>
    <dgm:pt modelId="{1254B519-C104-4E31-9C89-725D37C2EABF}" type="parTrans" cxnId="{3F58187B-2EBA-4410-9CDF-EDFB77184885}">
      <dgm:prSet/>
      <dgm:spPr/>
      <dgm:t>
        <a:bodyPr/>
        <a:lstStyle/>
        <a:p>
          <a:endParaRPr lang="en-US" b="0"/>
        </a:p>
      </dgm:t>
    </dgm:pt>
    <dgm:pt modelId="{CCC7EA12-8375-40D8-A2A9-5040B56C96B0}" type="sibTrans" cxnId="{3F58187B-2EBA-4410-9CDF-EDFB77184885}">
      <dgm:prSet/>
      <dgm:spPr/>
      <dgm:t>
        <a:bodyPr/>
        <a:lstStyle/>
        <a:p>
          <a:endParaRPr lang="en-US" b="0"/>
        </a:p>
      </dgm:t>
    </dgm:pt>
    <dgm:pt modelId="{1212C09D-E6FA-40F3-AD71-A7379403821D}">
      <dgm:prSet phldrT="[Text]"/>
      <dgm:spPr/>
      <dgm:t>
        <a:bodyPr/>
        <a:lstStyle/>
        <a:p>
          <a:r>
            <a:rPr lang="en-US" b="0" dirty="0"/>
            <a:t>Decreased Cost</a:t>
          </a:r>
        </a:p>
      </dgm:t>
    </dgm:pt>
    <dgm:pt modelId="{6AEF6895-FD5F-49E0-ACA1-5CB9AC21C795}" type="parTrans" cxnId="{449DD063-2A5E-4367-A073-F408C3D2B5C2}">
      <dgm:prSet/>
      <dgm:spPr/>
      <dgm:t>
        <a:bodyPr/>
        <a:lstStyle/>
        <a:p>
          <a:endParaRPr lang="en-US" b="0"/>
        </a:p>
      </dgm:t>
    </dgm:pt>
    <dgm:pt modelId="{8971C37B-E3AF-4441-A851-C59AE35B9A15}" type="sibTrans" cxnId="{449DD063-2A5E-4367-A073-F408C3D2B5C2}">
      <dgm:prSet/>
      <dgm:spPr/>
      <dgm:t>
        <a:bodyPr/>
        <a:lstStyle/>
        <a:p>
          <a:endParaRPr lang="en-US" b="0"/>
        </a:p>
      </dgm:t>
    </dgm:pt>
    <dgm:pt modelId="{5081F4D8-9B5A-4696-B04E-1BA907858487}" type="pres">
      <dgm:prSet presAssocID="{F5BD5F56-DB3C-4824-BFD6-E9ADBDC3F283}" presName="compositeShape" presStyleCnt="0">
        <dgm:presLayoutVars>
          <dgm:chMax val="7"/>
          <dgm:dir/>
          <dgm:resizeHandles val="exact"/>
        </dgm:presLayoutVars>
      </dgm:prSet>
      <dgm:spPr/>
    </dgm:pt>
    <dgm:pt modelId="{61CE176E-4F7D-4092-88C1-A9234FA32AD9}" type="pres">
      <dgm:prSet presAssocID="{564384BA-6EE8-478B-A068-5C7E7F6E781A}" presName="circ1" presStyleLbl="vennNode1" presStyleIdx="0" presStyleCnt="4"/>
      <dgm:spPr/>
    </dgm:pt>
    <dgm:pt modelId="{F27BA9BE-3263-4D2C-95AD-F32C824482DC}" type="pres">
      <dgm:prSet presAssocID="{564384BA-6EE8-478B-A068-5C7E7F6E78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A76EC4-F894-4DDF-9F20-4C2608882992}" type="pres">
      <dgm:prSet presAssocID="{7DAD20EA-5070-4D0E-A9D3-62B0353A737E}" presName="circ2" presStyleLbl="vennNode1" presStyleIdx="1" presStyleCnt="4"/>
      <dgm:spPr/>
    </dgm:pt>
    <dgm:pt modelId="{BB0D3DBF-5960-4432-A91C-6E1C24BA98BB}" type="pres">
      <dgm:prSet presAssocID="{7DAD20EA-5070-4D0E-A9D3-62B0353A73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A44CF4-64C7-499C-97EE-92770B26A24A}" type="pres">
      <dgm:prSet presAssocID="{1212C09D-E6FA-40F3-AD71-A7379403821D}" presName="circ3" presStyleLbl="vennNode1" presStyleIdx="2" presStyleCnt="4"/>
      <dgm:spPr/>
    </dgm:pt>
    <dgm:pt modelId="{46FCE406-B50B-4766-8EB6-C7622C95BF7E}" type="pres">
      <dgm:prSet presAssocID="{1212C09D-E6FA-40F3-AD71-A737940382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C102CB-2B60-474C-BE86-D5051EC58544}" type="pres">
      <dgm:prSet presAssocID="{ED74B26C-C30F-4D52-964E-791DB57635AD}" presName="circ4" presStyleLbl="vennNode1" presStyleIdx="3" presStyleCnt="4"/>
      <dgm:spPr/>
    </dgm:pt>
    <dgm:pt modelId="{B64D0BFA-0950-459C-9480-C0F7D0F0B4AF}" type="pres">
      <dgm:prSet presAssocID="{ED74B26C-C30F-4D52-964E-791DB57635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2B2207-F643-4050-B7A4-B90C42166240}" type="presOf" srcId="{7DAD20EA-5070-4D0E-A9D3-62B0353A737E}" destId="{F7A76EC4-F894-4DDF-9F20-4C2608882992}" srcOrd="0" destOrd="0" presId="urn:microsoft.com/office/officeart/2005/8/layout/venn1"/>
    <dgm:cxn modelId="{E9D3E908-9435-49BB-AFD5-4869A82A48D4}" srcId="{F5BD5F56-DB3C-4824-BFD6-E9ADBDC3F283}" destId="{564384BA-6EE8-478B-A068-5C7E7F6E781A}" srcOrd="0" destOrd="0" parTransId="{A5425DBF-738F-49FF-AC53-91E7EBAD3213}" sibTransId="{93CCF7B6-01FA-4A55-A081-C4A8FC7B000A}"/>
    <dgm:cxn modelId="{3398FB19-7699-4DB1-82D1-2E07F3AC79D3}" type="presOf" srcId="{7DAD20EA-5070-4D0E-A9D3-62B0353A737E}" destId="{BB0D3DBF-5960-4432-A91C-6E1C24BA98BB}" srcOrd="1" destOrd="0" presId="urn:microsoft.com/office/officeart/2005/8/layout/venn1"/>
    <dgm:cxn modelId="{3F02193B-C476-47E3-8D62-24F9F78AB2E0}" type="presOf" srcId="{564384BA-6EE8-478B-A068-5C7E7F6E781A}" destId="{F27BA9BE-3263-4D2C-95AD-F32C824482DC}" srcOrd="1" destOrd="0" presId="urn:microsoft.com/office/officeart/2005/8/layout/venn1"/>
    <dgm:cxn modelId="{449DD063-2A5E-4367-A073-F408C3D2B5C2}" srcId="{F5BD5F56-DB3C-4824-BFD6-E9ADBDC3F283}" destId="{1212C09D-E6FA-40F3-AD71-A7379403821D}" srcOrd="2" destOrd="0" parTransId="{6AEF6895-FD5F-49E0-ACA1-5CB9AC21C795}" sibTransId="{8971C37B-E3AF-4441-A851-C59AE35B9A15}"/>
    <dgm:cxn modelId="{6646ED47-8B57-4321-A370-4406E269E95A}" srcId="{F5BD5F56-DB3C-4824-BFD6-E9ADBDC3F283}" destId="{7DAD20EA-5070-4D0E-A9D3-62B0353A737E}" srcOrd="1" destOrd="0" parTransId="{6AB9C23D-1006-43CA-80DE-E35AF90E33D0}" sibTransId="{0E76D110-765D-4DA3-A690-D492F29E39D0}"/>
    <dgm:cxn modelId="{D21D2474-42A5-4F51-80CF-98E828697FBC}" type="presOf" srcId="{ED74B26C-C30F-4D52-964E-791DB57635AD}" destId="{04C102CB-2B60-474C-BE86-D5051EC58544}" srcOrd="0" destOrd="0" presId="urn:microsoft.com/office/officeart/2005/8/layout/venn1"/>
    <dgm:cxn modelId="{17839655-0765-4749-B61E-F0FE6E626079}" type="presOf" srcId="{ED74B26C-C30F-4D52-964E-791DB57635AD}" destId="{B64D0BFA-0950-459C-9480-C0F7D0F0B4AF}" srcOrd="1" destOrd="0" presId="urn:microsoft.com/office/officeart/2005/8/layout/venn1"/>
    <dgm:cxn modelId="{3F58187B-2EBA-4410-9CDF-EDFB77184885}" srcId="{F5BD5F56-DB3C-4824-BFD6-E9ADBDC3F283}" destId="{ED74B26C-C30F-4D52-964E-791DB57635AD}" srcOrd="3" destOrd="0" parTransId="{1254B519-C104-4E31-9C89-725D37C2EABF}" sibTransId="{CCC7EA12-8375-40D8-A2A9-5040B56C96B0}"/>
    <dgm:cxn modelId="{BEB88281-00B0-4E0B-97A0-A98159F1ED12}" type="presOf" srcId="{564384BA-6EE8-478B-A068-5C7E7F6E781A}" destId="{61CE176E-4F7D-4092-88C1-A9234FA32AD9}" srcOrd="0" destOrd="0" presId="urn:microsoft.com/office/officeart/2005/8/layout/venn1"/>
    <dgm:cxn modelId="{326C7E9D-4CF0-4E23-BBF0-21294781A862}" type="presOf" srcId="{F5BD5F56-DB3C-4824-BFD6-E9ADBDC3F283}" destId="{5081F4D8-9B5A-4696-B04E-1BA907858487}" srcOrd="0" destOrd="0" presId="urn:microsoft.com/office/officeart/2005/8/layout/venn1"/>
    <dgm:cxn modelId="{B74673B3-6E9B-4E1E-86D7-904AB90B6B82}" type="presOf" srcId="{1212C09D-E6FA-40F3-AD71-A7379403821D}" destId="{46FCE406-B50B-4766-8EB6-C7622C95BF7E}" srcOrd="1" destOrd="0" presId="urn:microsoft.com/office/officeart/2005/8/layout/venn1"/>
    <dgm:cxn modelId="{37814ACD-754B-4A1B-B7D3-FD3649D8E997}" type="presOf" srcId="{1212C09D-E6FA-40F3-AD71-A7379403821D}" destId="{3BA44CF4-64C7-499C-97EE-92770B26A24A}" srcOrd="0" destOrd="0" presId="urn:microsoft.com/office/officeart/2005/8/layout/venn1"/>
    <dgm:cxn modelId="{7F1C15C0-411E-4B7C-979C-AA0CA50951CB}" type="presParOf" srcId="{5081F4D8-9B5A-4696-B04E-1BA907858487}" destId="{61CE176E-4F7D-4092-88C1-A9234FA32AD9}" srcOrd="0" destOrd="0" presId="urn:microsoft.com/office/officeart/2005/8/layout/venn1"/>
    <dgm:cxn modelId="{6BF6AF6A-63F7-4E3C-BBDA-670C604F340A}" type="presParOf" srcId="{5081F4D8-9B5A-4696-B04E-1BA907858487}" destId="{F27BA9BE-3263-4D2C-95AD-F32C824482DC}" srcOrd="1" destOrd="0" presId="urn:microsoft.com/office/officeart/2005/8/layout/venn1"/>
    <dgm:cxn modelId="{2C980123-86BC-4C24-A532-4D88B425F02A}" type="presParOf" srcId="{5081F4D8-9B5A-4696-B04E-1BA907858487}" destId="{F7A76EC4-F894-4DDF-9F20-4C2608882992}" srcOrd="2" destOrd="0" presId="urn:microsoft.com/office/officeart/2005/8/layout/venn1"/>
    <dgm:cxn modelId="{5B5C7C16-435C-4673-9820-7E9F903AE54E}" type="presParOf" srcId="{5081F4D8-9B5A-4696-B04E-1BA907858487}" destId="{BB0D3DBF-5960-4432-A91C-6E1C24BA98BB}" srcOrd="3" destOrd="0" presId="urn:microsoft.com/office/officeart/2005/8/layout/venn1"/>
    <dgm:cxn modelId="{2975E493-2A39-4A36-8010-0DED0C27943E}" type="presParOf" srcId="{5081F4D8-9B5A-4696-B04E-1BA907858487}" destId="{3BA44CF4-64C7-499C-97EE-92770B26A24A}" srcOrd="4" destOrd="0" presId="urn:microsoft.com/office/officeart/2005/8/layout/venn1"/>
    <dgm:cxn modelId="{2B9B373B-354E-40F0-B2FC-B662FC6EFBF6}" type="presParOf" srcId="{5081F4D8-9B5A-4696-B04E-1BA907858487}" destId="{46FCE406-B50B-4766-8EB6-C7622C95BF7E}" srcOrd="5" destOrd="0" presId="urn:microsoft.com/office/officeart/2005/8/layout/venn1"/>
    <dgm:cxn modelId="{AD4D7D56-221F-4E18-974C-E978753B3EC6}" type="presParOf" srcId="{5081F4D8-9B5A-4696-B04E-1BA907858487}" destId="{04C102CB-2B60-474C-BE86-D5051EC58544}" srcOrd="6" destOrd="0" presId="urn:microsoft.com/office/officeart/2005/8/layout/venn1"/>
    <dgm:cxn modelId="{2C7E58F4-9B30-4AE4-A1D4-2824061A6CFD}" type="presParOf" srcId="{5081F4D8-9B5A-4696-B04E-1BA907858487}" destId="{B64D0BFA-0950-459C-9480-C0F7D0F0B4A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29C2F-66C4-4353-B84D-746F5184D6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575DE-1A89-4E81-A123-3AD0DABB41B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</a:rPr>
            <a:t>Executive Surgeon Leader(s)</a:t>
          </a:r>
        </a:p>
      </dgm:t>
    </dgm:pt>
    <dgm:pt modelId="{E3132F9E-1FCE-4F37-85B3-753478A5A51C}" type="parTrans" cxnId="{E5925610-AD70-4F9D-96BD-51DDC94DB819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9E742715-4123-4247-AEA1-60BAE1B15B33}" type="sibTrans" cxnId="{E5925610-AD70-4F9D-96BD-51DDC94DB819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D02D531E-1B65-428E-A29A-340C428AE31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</a:rPr>
            <a:t>High standards for re-/credentialing</a:t>
          </a:r>
        </a:p>
      </dgm:t>
    </dgm:pt>
    <dgm:pt modelId="{35164C3B-6637-4774-807B-39D287B4CBC2}" type="parTrans" cxnId="{9F6F7A6B-D5EE-4328-8BF2-CB3150B143FD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099D2CCA-3951-497F-BEA1-248BCB15BB91}" type="sibTrans" cxnId="{9F6F7A6B-D5EE-4328-8BF2-CB3150B143FD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82CEB1CA-49FC-46A1-880C-51590FA4E70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</a:rPr>
            <a:t>Supply cost and case length comparisons</a:t>
          </a:r>
        </a:p>
      </dgm:t>
    </dgm:pt>
    <dgm:pt modelId="{22D17ED3-E6AC-4BCD-885F-D4F82FBBCDEF}" type="parTrans" cxnId="{DD20F95F-DA8E-4FBB-AD98-F1D2AB587235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729E250A-1D56-4416-B26C-D0BC659D61A3}" type="sibTrans" cxnId="{DD20F95F-DA8E-4FBB-AD98-F1D2AB587235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1E2AD85E-94A2-4F83-9601-638165BD043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</a:rPr>
            <a:t>Peer review PSR’s and generic screens</a:t>
          </a:r>
        </a:p>
      </dgm:t>
    </dgm:pt>
    <dgm:pt modelId="{8E0EC4CE-6196-44E1-A400-53FF951479B1}" type="parTrans" cxnId="{6CA0A847-5100-4BBB-B699-C66EC9BA6F4F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E0F574E0-526B-4D08-83D3-43161B59C8AD}" type="sibTrans" cxnId="{6CA0A847-5100-4BBB-B699-C66EC9BA6F4F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6FFFA6CC-A88D-4AF2-A51C-F0D5EF4DD621}">
      <dgm:prSet/>
      <dgm:spPr/>
      <dgm:t>
        <a:bodyPr/>
        <a:lstStyle/>
        <a:p>
          <a:r>
            <a:rPr lang="en-US">
              <a:solidFill>
                <a:schemeClr val="bg1"/>
              </a:solidFill>
              <a:effectLst/>
            </a:rPr>
            <a:t>Track all-cause readmission </a:t>
          </a:r>
          <a:r>
            <a:rPr lang="en-US" u="sng">
              <a:solidFill>
                <a:schemeClr val="bg1"/>
              </a:solidFill>
              <a:effectLst/>
            </a:rPr>
            <a:t>and</a:t>
          </a:r>
          <a:r>
            <a:rPr lang="en-US">
              <a:solidFill>
                <a:schemeClr val="bg1"/>
              </a:solidFill>
              <a:effectLst/>
            </a:rPr>
            <a:t> ED visit rates</a:t>
          </a:r>
          <a:endParaRPr lang="en-US" dirty="0">
            <a:solidFill>
              <a:schemeClr val="bg1"/>
            </a:solidFill>
            <a:effectLst/>
          </a:endParaRPr>
        </a:p>
      </dgm:t>
    </dgm:pt>
    <dgm:pt modelId="{E03DED22-D978-4E95-BEEB-29C467A3EA59}" type="parTrans" cxnId="{84EE976A-C575-47F0-A9D6-C9CE1D8F5395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E4BDB6AF-6B9D-443F-B78D-30FA95FDC44D}" type="sibTrans" cxnId="{84EE976A-C575-47F0-A9D6-C9CE1D8F5395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97A0A1EC-D732-4EEB-A8DE-B94C25F858E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</a:rPr>
            <a:t>Ancillary programs (e.g., ERAS, APS, EGS)</a:t>
          </a:r>
        </a:p>
      </dgm:t>
    </dgm:pt>
    <dgm:pt modelId="{FF55CC19-8C98-4839-A729-9D1AC4EE6A78}" type="parTrans" cxnId="{C81DC66B-697B-4AC4-9A27-DE8BA7FA5FED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23B2AA57-19BD-4287-8421-58F1B13EBC72}" type="sibTrans" cxnId="{C81DC66B-697B-4AC4-9A27-DE8BA7FA5FED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F2FC0516-B6E0-4B48-83B4-5831473B2A1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</a:rPr>
            <a:t>ALOS and Average Direct Cost</a:t>
          </a:r>
        </a:p>
      </dgm:t>
    </dgm:pt>
    <dgm:pt modelId="{B6A330FE-2D7F-46AA-8B86-250396DB7B11}" type="parTrans" cxnId="{5F3642E2-1A8B-473E-989C-3548E1B8AB34}">
      <dgm:prSet/>
      <dgm:spPr/>
      <dgm:t>
        <a:bodyPr/>
        <a:lstStyle/>
        <a:p>
          <a:endParaRPr lang="en-US"/>
        </a:p>
      </dgm:t>
    </dgm:pt>
    <dgm:pt modelId="{E9769E07-8D4D-4E94-A588-0FB4B2DF5CB9}" type="sibTrans" cxnId="{5F3642E2-1A8B-473E-989C-3548E1B8AB34}">
      <dgm:prSet/>
      <dgm:spPr/>
      <dgm:t>
        <a:bodyPr/>
        <a:lstStyle/>
        <a:p>
          <a:endParaRPr lang="en-US"/>
        </a:p>
      </dgm:t>
    </dgm:pt>
    <dgm:pt modelId="{C506ED6A-DE3D-48B2-91F6-1B69630937CB}" type="pres">
      <dgm:prSet presAssocID="{EA429C2F-66C4-4353-B84D-746F5184D615}" presName="Name0" presStyleCnt="0">
        <dgm:presLayoutVars>
          <dgm:chMax val="7"/>
          <dgm:chPref val="7"/>
          <dgm:dir/>
        </dgm:presLayoutVars>
      </dgm:prSet>
      <dgm:spPr/>
    </dgm:pt>
    <dgm:pt modelId="{599A7B1F-CB87-43F1-8675-C6F750087DC4}" type="pres">
      <dgm:prSet presAssocID="{EA429C2F-66C4-4353-B84D-746F5184D615}" presName="Name1" presStyleCnt="0"/>
      <dgm:spPr/>
    </dgm:pt>
    <dgm:pt modelId="{B2F0CDAD-1FC7-4CE3-8B5D-B8A2C4AF0E34}" type="pres">
      <dgm:prSet presAssocID="{EA429C2F-66C4-4353-B84D-746F5184D615}" presName="cycle" presStyleCnt="0"/>
      <dgm:spPr/>
    </dgm:pt>
    <dgm:pt modelId="{DF032346-69BD-46C9-B3EF-7BC802F18CEB}" type="pres">
      <dgm:prSet presAssocID="{EA429C2F-66C4-4353-B84D-746F5184D615}" presName="srcNode" presStyleLbl="node1" presStyleIdx="0" presStyleCnt="7"/>
      <dgm:spPr/>
    </dgm:pt>
    <dgm:pt modelId="{A6FD3E69-5F6C-42E6-A952-3A15E22A7E80}" type="pres">
      <dgm:prSet presAssocID="{EA429C2F-66C4-4353-B84D-746F5184D615}" presName="conn" presStyleLbl="parChTrans1D2" presStyleIdx="0" presStyleCnt="1"/>
      <dgm:spPr/>
    </dgm:pt>
    <dgm:pt modelId="{F020817A-A63A-4D6A-8182-6BDA9991457F}" type="pres">
      <dgm:prSet presAssocID="{EA429C2F-66C4-4353-B84D-746F5184D615}" presName="extraNode" presStyleLbl="node1" presStyleIdx="0" presStyleCnt="7"/>
      <dgm:spPr/>
    </dgm:pt>
    <dgm:pt modelId="{7DF7504F-EA9E-49FA-BF42-85FE9AA8316E}" type="pres">
      <dgm:prSet presAssocID="{EA429C2F-66C4-4353-B84D-746F5184D615}" presName="dstNode" presStyleLbl="node1" presStyleIdx="0" presStyleCnt="7"/>
      <dgm:spPr/>
    </dgm:pt>
    <dgm:pt modelId="{67372288-66A4-4B54-94A0-1B7AD7FC46D2}" type="pres">
      <dgm:prSet presAssocID="{DD3575DE-1A89-4E81-A123-3AD0DABB41B2}" presName="text_1" presStyleLbl="node1" presStyleIdx="0" presStyleCnt="7">
        <dgm:presLayoutVars>
          <dgm:bulletEnabled val="1"/>
        </dgm:presLayoutVars>
      </dgm:prSet>
      <dgm:spPr/>
    </dgm:pt>
    <dgm:pt modelId="{E8E293AC-CBDE-422B-884E-35FFC45FBF67}" type="pres">
      <dgm:prSet presAssocID="{DD3575DE-1A89-4E81-A123-3AD0DABB41B2}" presName="accent_1" presStyleCnt="0"/>
      <dgm:spPr/>
    </dgm:pt>
    <dgm:pt modelId="{3D89E866-7F1A-43D0-AB87-7363546CFC7D}" type="pres">
      <dgm:prSet presAssocID="{DD3575DE-1A89-4E81-A123-3AD0DABB41B2}" presName="accentRepeatNode" presStyleLbl="solidFgAcc1" presStyleIdx="0" presStyleCnt="7"/>
      <dgm:spPr/>
    </dgm:pt>
    <dgm:pt modelId="{FE4C5B4C-6A91-4666-A91D-6EE270B0DEAA}" type="pres">
      <dgm:prSet presAssocID="{D02D531E-1B65-428E-A29A-340C428AE318}" presName="text_2" presStyleLbl="node1" presStyleIdx="1" presStyleCnt="7">
        <dgm:presLayoutVars>
          <dgm:bulletEnabled val="1"/>
        </dgm:presLayoutVars>
      </dgm:prSet>
      <dgm:spPr/>
    </dgm:pt>
    <dgm:pt modelId="{21067474-8125-4A0B-B668-CE3F13624A94}" type="pres">
      <dgm:prSet presAssocID="{D02D531E-1B65-428E-A29A-340C428AE318}" presName="accent_2" presStyleCnt="0"/>
      <dgm:spPr/>
    </dgm:pt>
    <dgm:pt modelId="{F2FC9107-0210-4778-8973-F47E0A830049}" type="pres">
      <dgm:prSet presAssocID="{D02D531E-1B65-428E-A29A-340C428AE318}" presName="accentRepeatNode" presStyleLbl="solidFgAcc1" presStyleIdx="1" presStyleCnt="7"/>
      <dgm:spPr/>
    </dgm:pt>
    <dgm:pt modelId="{969AAFDE-886B-4952-B3AA-94DB2D17848F}" type="pres">
      <dgm:prSet presAssocID="{82CEB1CA-49FC-46A1-880C-51590FA4E70E}" presName="text_3" presStyleLbl="node1" presStyleIdx="2" presStyleCnt="7">
        <dgm:presLayoutVars>
          <dgm:bulletEnabled val="1"/>
        </dgm:presLayoutVars>
      </dgm:prSet>
      <dgm:spPr/>
    </dgm:pt>
    <dgm:pt modelId="{7EBA2898-8245-459F-9AC6-E387CE202BA2}" type="pres">
      <dgm:prSet presAssocID="{82CEB1CA-49FC-46A1-880C-51590FA4E70E}" presName="accent_3" presStyleCnt="0"/>
      <dgm:spPr/>
    </dgm:pt>
    <dgm:pt modelId="{8D63D8B1-22FC-468E-B43E-A1CEB8507460}" type="pres">
      <dgm:prSet presAssocID="{82CEB1CA-49FC-46A1-880C-51590FA4E70E}" presName="accentRepeatNode" presStyleLbl="solidFgAcc1" presStyleIdx="2" presStyleCnt="7"/>
      <dgm:spPr/>
    </dgm:pt>
    <dgm:pt modelId="{A9C29BFD-1677-4724-8D95-EC416A82839F}" type="pres">
      <dgm:prSet presAssocID="{F2FC0516-B6E0-4B48-83B4-5831473B2A1C}" presName="text_4" presStyleLbl="node1" presStyleIdx="3" presStyleCnt="7">
        <dgm:presLayoutVars>
          <dgm:bulletEnabled val="1"/>
        </dgm:presLayoutVars>
      </dgm:prSet>
      <dgm:spPr/>
    </dgm:pt>
    <dgm:pt modelId="{1216D618-B8FD-4AF5-BE49-F6F6CE80B840}" type="pres">
      <dgm:prSet presAssocID="{F2FC0516-B6E0-4B48-83B4-5831473B2A1C}" presName="accent_4" presStyleCnt="0"/>
      <dgm:spPr/>
    </dgm:pt>
    <dgm:pt modelId="{35C44616-246F-4803-BA34-9C00AF85185F}" type="pres">
      <dgm:prSet presAssocID="{F2FC0516-B6E0-4B48-83B4-5831473B2A1C}" presName="accentRepeatNode" presStyleLbl="solidFgAcc1" presStyleIdx="3" presStyleCnt="7"/>
      <dgm:spPr/>
    </dgm:pt>
    <dgm:pt modelId="{26A9F0C2-79DB-4FF5-98FD-BA0AE02386C3}" type="pres">
      <dgm:prSet presAssocID="{1E2AD85E-94A2-4F83-9601-638165BD043C}" presName="text_5" presStyleLbl="node1" presStyleIdx="4" presStyleCnt="7">
        <dgm:presLayoutVars>
          <dgm:bulletEnabled val="1"/>
        </dgm:presLayoutVars>
      </dgm:prSet>
      <dgm:spPr/>
    </dgm:pt>
    <dgm:pt modelId="{99F5A513-00F0-4671-A386-724FC7053310}" type="pres">
      <dgm:prSet presAssocID="{1E2AD85E-94A2-4F83-9601-638165BD043C}" presName="accent_5" presStyleCnt="0"/>
      <dgm:spPr/>
    </dgm:pt>
    <dgm:pt modelId="{E2E885F4-A3A6-4286-85A4-3BCEE36FC31D}" type="pres">
      <dgm:prSet presAssocID="{1E2AD85E-94A2-4F83-9601-638165BD043C}" presName="accentRepeatNode" presStyleLbl="solidFgAcc1" presStyleIdx="4" presStyleCnt="7"/>
      <dgm:spPr/>
    </dgm:pt>
    <dgm:pt modelId="{43BA0EB2-2ED3-4CCC-BBB4-4A595BDF87F6}" type="pres">
      <dgm:prSet presAssocID="{6FFFA6CC-A88D-4AF2-A51C-F0D5EF4DD621}" presName="text_6" presStyleLbl="node1" presStyleIdx="5" presStyleCnt="7">
        <dgm:presLayoutVars>
          <dgm:bulletEnabled val="1"/>
        </dgm:presLayoutVars>
      </dgm:prSet>
      <dgm:spPr/>
    </dgm:pt>
    <dgm:pt modelId="{0C514849-C566-4357-A3FE-812F22C7DFB5}" type="pres">
      <dgm:prSet presAssocID="{6FFFA6CC-A88D-4AF2-A51C-F0D5EF4DD621}" presName="accent_6" presStyleCnt="0"/>
      <dgm:spPr/>
    </dgm:pt>
    <dgm:pt modelId="{24C11530-0CC7-48BD-B88C-7EF72EF91FD1}" type="pres">
      <dgm:prSet presAssocID="{6FFFA6CC-A88D-4AF2-A51C-F0D5EF4DD621}" presName="accentRepeatNode" presStyleLbl="solidFgAcc1" presStyleIdx="5" presStyleCnt="7"/>
      <dgm:spPr/>
    </dgm:pt>
    <dgm:pt modelId="{83A4F3C2-4203-41A7-8BAE-6EF475AE41A9}" type="pres">
      <dgm:prSet presAssocID="{97A0A1EC-D732-4EEB-A8DE-B94C25F858E5}" presName="text_7" presStyleLbl="node1" presStyleIdx="6" presStyleCnt="7">
        <dgm:presLayoutVars>
          <dgm:bulletEnabled val="1"/>
        </dgm:presLayoutVars>
      </dgm:prSet>
      <dgm:spPr/>
    </dgm:pt>
    <dgm:pt modelId="{5AD09837-5CA6-4B7B-B651-BF2E95869654}" type="pres">
      <dgm:prSet presAssocID="{97A0A1EC-D732-4EEB-A8DE-B94C25F858E5}" presName="accent_7" presStyleCnt="0"/>
      <dgm:spPr/>
    </dgm:pt>
    <dgm:pt modelId="{72E4F7ED-66EB-41F1-AB8A-2D1D77E56A2A}" type="pres">
      <dgm:prSet presAssocID="{97A0A1EC-D732-4EEB-A8DE-B94C25F858E5}" presName="accentRepeatNode" presStyleLbl="solidFgAcc1" presStyleIdx="6" presStyleCnt="7"/>
      <dgm:spPr/>
    </dgm:pt>
  </dgm:ptLst>
  <dgm:cxnLst>
    <dgm:cxn modelId="{8065A002-78BB-4B67-8B7D-2231AAFFEB0A}" type="presOf" srcId="{D02D531E-1B65-428E-A29A-340C428AE318}" destId="{FE4C5B4C-6A91-4666-A91D-6EE270B0DEAA}" srcOrd="0" destOrd="0" presId="urn:microsoft.com/office/officeart/2008/layout/VerticalCurvedList"/>
    <dgm:cxn modelId="{E5925610-AD70-4F9D-96BD-51DDC94DB819}" srcId="{EA429C2F-66C4-4353-B84D-746F5184D615}" destId="{DD3575DE-1A89-4E81-A123-3AD0DABB41B2}" srcOrd="0" destOrd="0" parTransId="{E3132F9E-1FCE-4F37-85B3-753478A5A51C}" sibTransId="{9E742715-4123-4247-AEA1-60BAE1B15B33}"/>
    <dgm:cxn modelId="{82A97E3C-4F2A-401D-A0EA-D5C780D7C2E9}" type="presOf" srcId="{1E2AD85E-94A2-4F83-9601-638165BD043C}" destId="{26A9F0C2-79DB-4FF5-98FD-BA0AE02386C3}" srcOrd="0" destOrd="0" presId="urn:microsoft.com/office/officeart/2008/layout/VerticalCurvedList"/>
    <dgm:cxn modelId="{DD20F95F-DA8E-4FBB-AD98-F1D2AB587235}" srcId="{EA429C2F-66C4-4353-B84D-746F5184D615}" destId="{82CEB1CA-49FC-46A1-880C-51590FA4E70E}" srcOrd="2" destOrd="0" parTransId="{22D17ED3-E6AC-4BCD-885F-D4F82FBBCDEF}" sibTransId="{729E250A-1D56-4416-B26C-D0BC659D61A3}"/>
    <dgm:cxn modelId="{6CA0A847-5100-4BBB-B699-C66EC9BA6F4F}" srcId="{EA429C2F-66C4-4353-B84D-746F5184D615}" destId="{1E2AD85E-94A2-4F83-9601-638165BD043C}" srcOrd="4" destOrd="0" parTransId="{8E0EC4CE-6196-44E1-A400-53FF951479B1}" sibTransId="{E0F574E0-526B-4D08-83D3-43161B59C8AD}"/>
    <dgm:cxn modelId="{84EE976A-C575-47F0-A9D6-C9CE1D8F5395}" srcId="{EA429C2F-66C4-4353-B84D-746F5184D615}" destId="{6FFFA6CC-A88D-4AF2-A51C-F0D5EF4DD621}" srcOrd="5" destOrd="0" parTransId="{E03DED22-D978-4E95-BEEB-29C467A3EA59}" sibTransId="{E4BDB6AF-6B9D-443F-B78D-30FA95FDC44D}"/>
    <dgm:cxn modelId="{9F6F7A6B-D5EE-4328-8BF2-CB3150B143FD}" srcId="{EA429C2F-66C4-4353-B84D-746F5184D615}" destId="{D02D531E-1B65-428E-A29A-340C428AE318}" srcOrd="1" destOrd="0" parTransId="{35164C3B-6637-4774-807B-39D287B4CBC2}" sibTransId="{099D2CCA-3951-497F-BEA1-248BCB15BB91}"/>
    <dgm:cxn modelId="{C81DC66B-697B-4AC4-9A27-DE8BA7FA5FED}" srcId="{EA429C2F-66C4-4353-B84D-746F5184D615}" destId="{97A0A1EC-D732-4EEB-A8DE-B94C25F858E5}" srcOrd="6" destOrd="0" parTransId="{FF55CC19-8C98-4839-A729-9D1AC4EE6A78}" sibTransId="{23B2AA57-19BD-4287-8421-58F1B13EBC72}"/>
    <dgm:cxn modelId="{96EB874C-5CBD-45CA-B501-CA5A4D50D27C}" type="presOf" srcId="{EA429C2F-66C4-4353-B84D-746F5184D615}" destId="{C506ED6A-DE3D-48B2-91F6-1B69630937CB}" srcOrd="0" destOrd="0" presId="urn:microsoft.com/office/officeart/2008/layout/VerticalCurvedList"/>
    <dgm:cxn modelId="{EB7E707B-1686-42C3-8037-13D2683C01D8}" type="presOf" srcId="{82CEB1CA-49FC-46A1-880C-51590FA4E70E}" destId="{969AAFDE-886B-4952-B3AA-94DB2D17848F}" srcOrd="0" destOrd="0" presId="urn:microsoft.com/office/officeart/2008/layout/VerticalCurvedList"/>
    <dgm:cxn modelId="{0C87A183-FB66-4517-8E11-15141DF2BE73}" type="presOf" srcId="{DD3575DE-1A89-4E81-A123-3AD0DABB41B2}" destId="{67372288-66A4-4B54-94A0-1B7AD7FC46D2}" srcOrd="0" destOrd="0" presId="urn:microsoft.com/office/officeart/2008/layout/VerticalCurvedList"/>
    <dgm:cxn modelId="{8DDB9284-0636-47B0-B7BC-CA6B8263FCB6}" type="presOf" srcId="{97A0A1EC-D732-4EEB-A8DE-B94C25F858E5}" destId="{83A4F3C2-4203-41A7-8BAE-6EF475AE41A9}" srcOrd="0" destOrd="0" presId="urn:microsoft.com/office/officeart/2008/layout/VerticalCurvedList"/>
    <dgm:cxn modelId="{924857A1-A220-4DFB-8122-FC61A9DBB28B}" type="presOf" srcId="{6FFFA6CC-A88D-4AF2-A51C-F0D5EF4DD621}" destId="{43BA0EB2-2ED3-4CCC-BBB4-4A595BDF87F6}" srcOrd="0" destOrd="0" presId="urn:microsoft.com/office/officeart/2008/layout/VerticalCurvedList"/>
    <dgm:cxn modelId="{650B19C3-49E4-4A9F-90B6-D888A2B3F0B1}" type="presOf" srcId="{9E742715-4123-4247-AEA1-60BAE1B15B33}" destId="{A6FD3E69-5F6C-42E6-A952-3A15E22A7E80}" srcOrd="0" destOrd="0" presId="urn:microsoft.com/office/officeart/2008/layout/VerticalCurvedList"/>
    <dgm:cxn modelId="{D60CC2DE-9A2B-472E-AEFB-284E88C8344B}" type="presOf" srcId="{F2FC0516-B6E0-4B48-83B4-5831473B2A1C}" destId="{A9C29BFD-1677-4724-8D95-EC416A82839F}" srcOrd="0" destOrd="0" presId="urn:microsoft.com/office/officeart/2008/layout/VerticalCurvedList"/>
    <dgm:cxn modelId="{5F3642E2-1A8B-473E-989C-3548E1B8AB34}" srcId="{EA429C2F-66C4-4353-B84D-746F5184D615}" destId="{F2FC0516-B6E0-4B48-83B4-5831473B2A1C}" srcOrd="3" destOrd="0" parTransId="{B6A330FE-2D7F-46AA-8B86-250396DB7B11}" sibTransId="{E9769E07-8D4D-4E94-A588-0FB4B2DF5CB9}"/>
    <dgm:cxn modelId="{7DEF6935-566A-406E-9159-A66E725A9039}" type="presParOf" srcId="{C506ED6A-DE3D-48B2-91F6-1B69630937CB}" destId="{599A7B1F-CB87-43F1-8675-C6F750087DC4}" srcOrd="0" destOrd="0" presId="urn:microsoft.com/office/officeart/2008/layout/VerticalCurvedList"/>
    <dgm:cxn modelId="{B18ADA67-013F-4E7E-A7C5-1664785C0907}" type="presParOf" srcId="{599A7B1F-CB87-43F1-8675-C6F750087DC4}" destId="{B2F0CDAD-1FC7-4CE3-8B5D-B8A2C4AF0E34}" srcOrd="0" destOrd="0" presId="urn:microsoft.com/office/officeart/2008/layout/VerticalCurvedList"/>
    <dgm:cxn modelId="{1A86476A-C7C8-4F7D-9B65-4BD03333501B}" type="presParOf" srcId="{B2F0CDAD-1FC7-4CE3-8B5D-B8A2C4AF0E34}" destId="{DF032346-69BD-46C9-B3EF-7BC802F18CEB}" srcOrd="0" destOrd="0" presId="urn:microsoft.com/office/officeart/2008/layout/VerticalCurvedList"/>
    <dgm:cxn modelId="{83ED241E-DCC5-43FC-8557-571FDAE75E33}" type="presParOf" srcId="{B2F0CDAD-1FC7-4CE3-8B5D-B8A2C4AF0E34}" destId="{A6FD3E69-5F6C-42E6-A952-3A15E22A7E80}" srcOrd="1" destOrd="0" presId="urn:microsoft.com/office/officeart/2008/layout/VerticalCurvedList"/>
    <dgm:cxn modelId="{E7C6BEB8-1731-4EAB-B185-4305543BD38F}" type="presParOf" srcId="{B2F0CDAD-1FC7-4CE3-8B5D-B8A2C4AF0E34}" destId="{F020817A-A63A-4D6A-8182-6BDA9991457F}" srcOrd="2" destOrd="0" presId="urn:microsoft.com/office/officeart/2008/layout/VerticalCurvedList"/>
    <dgm:cxn modelId="{73DB5BFE-2B2A-4E0C-978E-3EAA0F0F100F}" type="presParOf" srcId="{B2F0CDAD-1FC7-4CE3-8B5D-B8A2C4AF0E34}" destId="{7DF7504F-EA9E-49FA-BF42-85FE9AA8316E}" srcOrd="3" destOrd="0" presId="urn:microsoft.com/office/officeart/2008/layout/VerticalCurvedList"/>
    <dgm:cxn modelId="{2E78B7F1-4117-496D-99F8-A92E991A7090}" type="presParOf" srcId="{599A7B1F-CB87-43F1-8675-C6F750087DC4}" destId="{67372288-66A4-4B54-94A0-1B7AD7FC46D2}" srcOrd="1" destOrd="0" presId="urn:microsoft.com/office/officeart/2008/layout/VerticalCurvedList"/>
    <dgm:cxn modelId="{97D9D8C0-D9A0-4268-A381-656A054A8B0E}" type="presParOf" srcId="{599A7B1F-CB87-43F1-8675-C6F750087DC4}" destId="{E8E293AC-CBDE-422B-884E-35FFC45FBF67}" srcOrd="2" destOrd="0" presId="urn:microsoft.com/office/officeart/2008/layout/VerticalCurvedList"/>
    <dgm:cxn modelId="{A44617BF-7EB8-42CF-AC50-F7C8FEAD5982}" type="presParOf" srcId="{E8E293AC-CBDE-422B-884E-35FFC45FBF67}" destId="{3D89E866-7F1A-43D0-AB87-7363546CFC7D}" srcOrd="0" destOrd="0" presId="urn:microsoft.com/office/officeart/2008/layout/VerticalCurvedList"/>
    <dgm:cxn modelId="{F47E1A33-74BE-4F2D-B40D-E575238E35BD}" type="presParOf" srcId="{599A7B1F-CB87-43F1-8675-C6F750087DC4}" destId="{FE4C5B4C-6A91-4666-A91D-6EE270B0DEAA}" srcOrd="3" destOrd="0" presId="urn:microsoft.com/office/officeart/2008/layout/VerticalCurvedList"/>
    <dgm:cxn modelId="{D1089EB8-64BE-4B1A-92A1-0D9D996354AD}" type="presParOf" srcId="{599A7B1F-CB87-43F1-8675-C6F750087DC4}" destId="{21067474-8125-4A0B-B668-CE3F13624A94}" srcOrd="4" destOrd="0" presId="urn:microsoft.com/office/officeart/2008/layout/VerticalCurvedList"/>
    <dgm:cxn modelId="{5A73E335-C83D-4002-9441-C1A0B3DFBFD3}" type="presParOf" srcId="{21067474-8125-4A0B-B668-CE3F13624A94}" destId="{F2FC9107-0210-4778-8973-F47E0A830049}" srcOrd="0" destOrd="0" presId="urn:microsoft.com/office/officeart/2008/layout/VerticalCurvedList"/>
    <dgm:cxn modelId="{084966FB-CBBD-43BA-B0EC-D9EDAEE6011B}" type="presParOf" srcId="{599A7B1F-CB87-43F1-8675-C6F750087DC4}" destId="{969AAFDE-886B-4952-B3AA-94DB2D17848F}" srcOrd="5" destOrd="0" presId="urn:microsoft.com/office/officeart/2008/layout/VerticalCurvedList"/>
    <dgm:cxn modelId="{164C0AF9-5510-4FE4-9D7C-BBD888B6AE72}" type="presParOf" srcId="{599A7B1F-CB87-43F1-8675-C6F750087DC4}" destId="{7EBA2898-8245-459F-9AC6-E387CE202BA2}" srcOrd="6" destOrd="0" presId="urn:microsoft.com/office/officeart/2008/layout/VerticalCurvedList"/>
    <dgm:cxn modelId="{4E23ADD5-A51C-43FE-A557-4BD7431A07DC}" type="presParOf" srcId="{7EBA2898-8245-459F-9AC6-E387CE202BA2}" destId="{8D63D8B1-22FC-468E-B43E-A1CEB8507460}" srcOrd="0" destOrd="0" presId="urn:microsoft.com/office/officeart/2008/layout/VerticalCurvedList"/>
    <dgm:cxn modelId="{034A9730-FE49-4ED9-89D7-9A57867C6745}" type="presParOf" srcId="{599A7B1F-CB87-43F1-8675-C6F750087DC4}" destId="{A9C29BFD-1677-4724-8D95-EC416A82839F}" srcOrd="7" destOrd="0" presId="urn:microsoft.com/office/officeart/2008/layout/VerticalCurvedList"/>
    <dgm:cxn modelId="{B6A5F87B-10A4-4196-AEE0-C76BB36FB2C0}" type="presParOf" srcId="{599A7B1F-CB87-43F1-8675-C6F750087DC4}" destId="{1216D618-B8FD-4AF5-BE49-F6F6CE80B840}" srcOrd="8" destOrd="0" presId="urn:microsoft.com/office/officeart/2008/layout/VerticalCurvedList"/>
    <dgm:cxn modelId="{66BC3B72-E193-4802-BB91-885E4F2CEE8D}" type="presParOf" srcId="{1216D618-B8FD-4AF5-BE49-F6F6CE80B840}" destId="{35C44616-246F-4803-BA34-9C00AF85185F}" srcOrd="0" destOrd="0" presId="urn:microsoft.com/office/officeart/2008/layout/VerticalCurvedList"/>
    <dgm:cxn modelId="{53CE3489-E558-41C9-A0F0-8299904979E2}" type="presParOf" srcId="{599A7B1F-CB87-43F1-8675-C6F750087DC4}" destId="{26A9F0C2-79DB-4FF5-98FD-BA0AE02386C3}" srcOrd="9" destOrd="0" presId="urn:microsoft.com/office/officeart/2008/layout/VerticalCurvedList"/>
    <dgm:cxn modelId="{3516B177-30BA-4BE6-A275-0C220E83BA91}" type="presParOf" srcId="{599A7B1F-CB87-43F1-8675-C6F750087DC4}" destId="{99F5A513-00F0-4671-A386-724FC7053310}" srcOrd="10" destOrd="0" presId="urn:microsoft.com/office/officeart/2008/layout/VerticalCurvedList"/>
    <dgm:cxn modelId="{091140AB-1E3C-466B-8C52-192F84EEF6BB}" type="presParOf" srcId="{99F5A513-00F0-4671-A386-724FC7053310}" destId="{E2E885F4-A3A6-4286-85A4-3BCEE36FC31D}" srcOrd="0" destOrd="0" presId="urn:microsoft.com/office/officeart/2008/layout/VerticalCurvedList"/>
    <dgm:cxn modelId="{28EE0DBE-B3DC-4D64-AABE-FF5D48BFABF5}" type="presParOf" srcId="{599A7B1F-CB87-43F1-8675-C6F750087DC4}" destId="{43BA0EB2-2ED3-4CCC-BBB4-4A595BDF87F6}" srcOrd="11" destOrd="0" presId="urn:microsoft.com/office/officeart/2008/layout/VerticalCurvedList"/>
    <dgm:cxn modelId="{A7C46D69-785F-4F1E-B2FC-FD39386F06C6}" type="presParOf" srcId="{599A7B1F-CB87-43F1-8675-C6F750087DC4}" destId="{0C514849-C566-4357-A3FE-812F22C7DFB5}" srcOrd="12" destOrd="0" presId="urn:microsoft.com/office/officeart/2008/layout/VerticalCurvedList"/>
    <dgm:cxn modelId="{8BBEA5E7-D136-4964-9D77-F99ED931905F}" type="presParOf" srcId="{0C514849-C566-4357-A3FE-812F22C7DFB5}" destId="{24C11530-0CC7-48BD-B88C-7EF72EF91FD1}" srcOrd="0" destOrd="0" presId="urn:microsoft.com/office/officeart/2008/layout/VerticalCurvedList"/>
    <dgm:cxn modelId="{AC16FFC6-D8DA-4179-A2E6-1A965D4340DD}" type="presParOf" srcId="{599A7B1F-CB87-43F1-8675-C6F750087DC4}" destId="{83A4F3C2-4203-41A7-8BAE-6EF475AE41A9}" srcOrd="13" destOrd="0" presId="urn:microsoft.com/office/officeart/2008/layout/VerticalCurvedList"/>
    <dgm:cxn modelId="{46B152F1-734E-47FB-9858-D0866C4A96B9}" type="presParOf" srcId="{599A7B1F-CB87-43F1-8675-C6F750087DC4}" destId="{5AD09837-5CA6-4B7B-B651-BF2E95869654}" srcOrd="14" destOrd="0" presId="urn:microsoft.com/office/officeart/2008/layout/VerticalCurvedList"/>
    <dgm:cxn modelId="{33F5A5F6-0F00-4214-970E-68DC68749B12}" type="presParOf" srcId="{5AD09837-5CA6-4B7B-B651-BF2E95869654}" destId="{72E4F7ED-66EB-41F1-AB8A-2D1D77E56A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3286B-B8DA-465E-B5F5-1D2524078E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33230B-9D3A-4DAC-8E02-3B45CFB5031B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effectLst/>
            </a:rPr>
            <a:t>Subcommittee of Surgery and Ob-Gyn Departments</a:t>
          </a:r>
        </a:p>
      </dgm:t>
    </dgm:pt>
    <dgm:pt modelId="{2D6B5897-D5A1-43D3-A549-004867F8AF99}" type="parTrans" cxnId="{DD27765D-DF9A-41EF-B3B3-A6CE63D7CAF3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B5A30DF3-D22E-4366-A500-34D890E3C183}" type="sibTrans" cxnId="{DD27765D-DF9A-41EF-B3B3-A6CE63D7CAF3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1D9E44EA-FEAB-4087-AC0C-7D159CC33987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effectLst/>
            </a:rPr>
            <a:t>Physicians: </a:t>
          </a:r>
          <a:r>
            <a:rPr lang="en-US" sz="2000" dirty="0" err="1">
              <a:solidFill>
                <a:schemeClr val="bg1"/>
              </a:solidFill>
              <a:effectLst/>
            </a:rPr>
            <a:t>Uro-Gyn</a:t>
          </a:r>
          <a:r>
            <a:rPr lang="en-US" sz="2000" dirty="0">
              <a:solidFill>
                <a:schemeClr val="bg1"/>
              </a:solidFill>
              <a:effectLst/>
            </a:rPr>
            <a:t>, </a:t>
          </a:r>
          <a:r>
            <a:rPr lang="en-US" sz="2000" dirty="0" err="1">
              <a:solidFill>
                <a:schemeClr val="bg1"/>
              </a:solidFill>
              <a:effectLst/>
            </a:rPr>
            <a:t>Gyn-Onc</a:t>
          </a:r>
          <a:r>
            <a:rPr lang="en-US" sz="2000" dirty="0">
              <a:solidFill>
                <a:schemeClr val="bg1"/>
              </a:solidFill>
              <a:effectLst/>
            </a:rPr>
            <a:t>, Urology, General Surgery</a:t>
          </a:r>
        </a:p>
      </dgm:t>
    </dgm:pt>
    <dgm:pt modelId="{FD9AC409-9AD5-43BF-A84A-CD783F4C5C85}" type="parTrans" cxnId="{6004FD62-23EE-44EB-8DA4-671ECA1CEC13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D9079CA0-EAEA-4750-9CCC-C03868D812DB}" type="sibTrans" cxnId="{6004FD62-23EE-44EB-8DA4-671ECA1CEC13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07C98C3C-A863-4B12-A403-019880FF64CA}">
      <dgm:prSet custT="1"/>
      <dgm:spPr/>
      <dgm:t>
        <a:bodyPr/>
        <a:lstStyle/>
        <a:p>
          <a:r>
            <a:rPr lang="en-US" sz="2000">
              <a:solidFill>
                <a:schemeClr val="bg1"/>
              </a:solidFill>
              <a:effectLst/>
            </a:rPr>
            <a:t>Medical Staff Office support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DA63A3C2-130E-4671-80F0-CD8990813167}" type="parTrans" cxnId="{8370DFBA-9AD5-4DCB-B75B-0AFFA6323881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3B3CED90-664D-4DC0-BC50-711363D849A0}" type="sibTrans" cxnId="{8370DFBA-9AD5-4DCB-B75B-0AFFA6323881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E492E8F1-BEFB-41BB-BC26-2AD4933D519A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effectLst/>
            </a:rPr>
            <a:t>Business Manager of Surgical Services</a:t>
          </a:r>
        </a:p>
      </dgm:t>
    </dgm:pt>
    <dgm:pt modelId="{00AA0C83-BDAA-496C-BECD-007DAD618869}" type="parTrans" cxnId="{77337DCC-1C90-4DFC-9179-752A9C4F726C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2CEEEB2E-62EE-4AF0-86E3-2647E2E4A63C}" type="sibTrans" cxnId="{77337DCC-1C90-4DFC-9179-752A9C4F726C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7E22039E-925E-4BCD-B5B7-4A19CDF4C8F5}">
      <dgm:prSet custT="1"/>
      <dgm:spPr/>
      <dgm:t>
        <a:bodyPr/>
        <a:lstStyle/>
        <a:p>
          <a:r>
            <a:rPr lang="en-US" sz="2000">
              <a:solidFill>
                <a:schemeClr val="bg1"/>
              </a:solidFill>
              <a:effectLst/>
            </a:rPr>
            <a:t>Ad hoc members of nursing and administration</a:t>
          </a:r>
          <a:endParaRPr lang="en-US" sz="2000" dirty="0">
            <a:solidFill>
              <a:schemeClr val="bg1"/>
            </a:solidFill>
            <a:effectLst/>
          </a:endParaRPr>
        </a:p>
      </dgm:t>
    </dgm:pt>
    <dgm:pt modelId="{43F97F99-E699-43B9-A07B-D330C59A5114}" type="parTrans" cxnId="{0E63D9C9-7DEE-4E2E-8367-ABB9FBB529BE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2687818D-E8AA-448C-9D2F-B87DAC72B6C1}" type="sibTrans" cxnId="{0E63D9C9-7DEE-4E2E-8367-ABB9FBB529BE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A5ADC179-47C4-4A44-8CA9-3A24CF3F21BE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effectLst/>
            </a:rPr>
            <a:t>Meets Bimonthly;  CEC 1157 protection</a:t>
          </a:r>
        </a:p>
      </dgm:t>
    </dgm:pt>
    <dgm:pt modelId="{B39B5152-B774-4F9E-B8A8-D7231678439F}" type="parTrans" cxnId="{7E9D57CC-09F1-43BA-976B-C03EF926C91D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975ABA05-6763-4AB9-BB8E-3BE57E53C76C}" type="sibTrans" cxnId="{7E9D57CC-09F1-43BA-976B-C03EF926C91D}">
      <dgm:prSet/>
      <dgm:spPr/>
      <dgm:t>
        <a:bodyPr/>
        <a:lstStyle/>
        <a:p>
          <a:endParaRPr lang="en-US" sz="2000">
            <a:solidFill>
              <a:schemeClr val="bg1"/>
            </a:solidFill>
            <a:effectLst/>
          </a:endParaRPr>
        </a:p>
      </dgm:t>
    </dgm:pt>
    <dgm:pt modelId="{7D9823C2-3E88-49FB-8A21-63679BCAAEA1}" type="pres">
      <dgm:prSet presAssocID="{82C3286B-B8DA-465E-B5F5-1D2524078E76}" presName="Name0" presStyleCnt="0">
        <dgm:presLayoutVars>
          <dgm:chMax val="7"/>
          <dgm:chPref val="7"/>
          <dgm:dir/>
        </dgm:presLayoutVars>
      </dgm:prSet>
      <dgm:spPr/>
    </dgm:pt>
    <dgm:pt modelId="{236B1518-9EB0-4D5D-B87A-5DA72D7BE1F8}" type="pres">
      <dgm:prSet presAssocID="{82C3286B-B8DA-465E-B5F5-1D2524078E76}" presName="Name1" presStyleCnt="0"/>
      <dgm:spPr/>
    </dgm:pt>
    <dgm:pt modelId="{625262AD-F05C-4859-ACD2-92D396EF1E3A}" type="pres">
      <dgm:prSet presAssocID="{82C3286B-B8DA-465E-B5F5-1D2524078E76}" presName="cycle" presStyleCnt="0"/>
      <dgm:spPr/>
    </dgm:pt>
    <dgm:pt modelId="{05695B8A-5A49-44B8-8E06-EEE2B72EABF1}" type="pres">
      <dgm:prSet presAssocID="{82C3286B-B8DA-465E-B5F5-1D2524078E76}" presName="srcNode" presStyleLbl="node1" presStyleIdx="0" presStyleCnt="6"/>
      <dgm:spPr/>
    </dgm:pt>
    <dgm:pt modelId="{E4772C1B-3FC1-48AD-B82B-7EC10663BD1B}" type="pres">
      <dgm:prSet presAssocID="{82C3286B-B8DA-465E-B5F5-1D2524078E76}" presName="conn" presStyleLbl="parChTrans1D2" presStyleIdx="0" presStyleCnt="1"/>
      <dgm:spPr/>
    </dgm:pt>
    <dgm:pt modelId="{5C7662BD-6CF9-4C88-9E34-959DF37F0A2F}" type="pres">
      <dgm:prSet presAssocID="{82C3286B-B8DA-465E-B5F5-1D2524078E76}" presName="extraNode" presStyleLbl="node1" presStyleIdx="0" presStyleCnt="6"/>
      <dgm:spPr/>
    </dgm:pt>
    <dgm:pt modelId="{4D3D8BFB-B346-4691-9C37-1385E6B2B66D}" type="pres">
      <dgm:prSet presAssocID="{82C3286B-B8DA-465E-B5F5-1D2524078E76}" presName="dstNode" presStyleLbl="node1" presStyleIdx="0" presStyleCnt="6"/>
      <dgm:spPr/>
    </dgm:pt>
    <dgm:pt modelId="{26DB3333-6F6B-4ACF-8823-E4525D7D6420}" type="pres">
      <dgm:prSet presAssocID="{8733230B-9D3A-4DAC-8E02-3B45CFB5031B}" presName="text_1" presStyleLbl="node1" presStyleIdx="0" presStyleCnt="6">
        <dgm:presLayoutVars>
          <dgm:bulletEnabled val="1"/>
        </dgm:presLayoutVars>
      </dgm:prSet>
      <dgm:spPr/>
    </dgm:pt>
    <dgm:pt modelId="{53699DC0-1137-412C-B95E-B70E0293D559}" type="pres">
      <dgm:prSet presAssocID="{8733230B-9D3A-4DAC-8E02-3B45CFB5031B}" presName="accent_1" presStyleCnt="0"/>
      <dgm:spPr/>
    </dgm:pt>
    <dgm:pt modelId="{B14F2A41-E8CA-4B2B-8AC8-350A6AB10CF8}" type="pres">
      <dgm:prSet presAssocID="{8733230B-9D3A-4DAC-8E02-3B45CFB5031B}" presName="accentRepeatNode" presStyleLbl="solidFgAcc1" presStyleIdx="0" presStyleCnt="6"/>
      <dgm:spPr/>
    </dgm:pt>
    <dgm:pt modelId="{63E4C354-E346-4858-93C7-E2D698882494}" type="pres">
      <dgm:prSet presAssocID="{1D9E44EA-FEAB-4087-AC0C-7D159CC33987}" presName="text_2" presStyleLbl="node1" presStyleIdx="1" presStyleCnt="6">
        <dgm:presLayoutVars>
          <dgm:bulletEnabled val="1"/>
        </dgm:presLayoutVars>
      </dgm:prSet>
      <dgm:spPr/>
    </dgm:pt>
    <dgm:pt modelId="{5E852F31-23F1-42B1-BF46-CF30D1BF6C01}" type="pres">
      <dgm:prSet presAssocID="{1D9E44EA-FEAB-4087-AC0C-7D159CC33987}" presName="accent_2" presStyleCnt="0"/>
      <dgm:spPr/>
    </dgm:pt>
    <dgm:pt modelId="{4D8E6A98-F157-4E77-9C6B-912F04914A30}" type="pres">
      <dgm:prSet presAssocID="{1D9E44EA-FEAB-4087-AC0C-7D159CC33987}" presName="accentRepeatNode" presStyleLbl="solidFgAcc1" presStyleIdx="1" presStyleCnt="6"/>
      <dgm:spPr/>
    </dgm:pt>
    <dgm:pt modelId="{E7311E25-19B3-4ED0-AF0C-09F130FDAA9C}" type="pres">
      <dgm:prSet presAssocID="{07C98C3C-A863-4B12-A403-019880FF64CA}" presName="text_3" presStyleLbl="node1" presStyleIdx="2" presStyleCnt="6">
        <dgm:presLayoutVars>
          <dgm:bulletEnabled val="1"/>
        </dgm:presLayoutVars>
      </dgm:prSet>
      <dgm:spPr/>
    </dgm:pt>
    <dgm:pt modelId="{A8BF6E8D-517C-4881-BD87-A615E79A2245}" type="pres">
      <dgm:prSet presAssocID="{07C98C3C-A863-4B12-A403-019880FF64CA}" presName="accent_3" presStyleCnt="0"/>
      <dgm:spPr/>
    </dgm:pt>
    <dgm:pt modelId="{3C3D927F-E4FD-415A-BBD5-F3EF420F15D3}" type="pres">
      <dgm:prSet presAssocID="{07C98C3C-A863-4B12-A403-019880FF64CA}" presName="accentRepeatNode" presStyleLbl="solidFgAcc1" presStyleIdx="2" presStyleCnt="6"/>
      <dgm:spPr/>
    </dgm:pt>
    <dgm:pt modelId="{916A7293-3AA6-415E-93D8-123602CEF395}" type="pres">
      <dgm:prSet presAssocID="{E492E8F1-BEFB-41BB-BC26-2AD4933D519A}" presName="text_4" presStyleLbl="node1" presStyleIdx="3" presStyleCnt="6">
        <dgm:presLayoutVars>
          <dgm:bulletEnabled val="1"/>
        </dgm:presLayoutVars>
      </dgm:prSet>
      <dgm:spPr/>
    </dgm:pt>
    <dgm:pt modelId="{ADDA2FD7-5C46-440D-BDAD-F961FAFA03CE}" type="pres">
      <dgm:prSet presAssocID="{E492E8F1-BEFB-41BB-BC26-2AD4933D519A}" presName="accent_4" presStyleCnt="0"/>
      <dgm:spPr/>
    </dgm:pt>
    <dgm:pt modelId="{23B483A6-5890-4468-98E6-CAA3F75CD142}" type="pres">
      <dgm:prSet presAssocID="{E492E8F1-BEFB-41BB-BC26-2AD4933D519A}" presName="accentRepeatNode" presStyleLbl="solidFgAcc1" presStyleIdx="3" presStyleCnt="6"/>
      <dgm:spPr/>
    </dgm:pt>
    <dgm:pt modelId="{1178992B-66C8-44F5-9E1C-7FE1ACECC4F8}" type="pres">
      <dgm:prSet presAssocID="{7E22039E-925E-4BCD-B5B7-4A19CDF4C8F5}" presName="text_5" presStyleLbl="node1" presStyleIdx="4" presStyleCnt="6">
        <dgm:presLayoutVars>
          <dgm:bulletEnabled val="1"/>
        </dgm:presLayoutVars>
      </dgm:prSet>
      <dgm:spPr/>
    </dgm:pt>
    <dgm:pt modelId="{7306C1C4-F412-4367-973C-8F8F45C7E141}" type="pres">
      <dgm:prSet presAssocID="{7E22039E-925E-4BCD-B5B7-4A19CDF4C8F5}" presName="accent_5" presStyleCnt="0"/>
      <dgm:spPr/>
    </dgm:pt>
    <dgm:pt modelId="{46FE7FB2-6BA2-443D-8F6D-2822CCB4ADE6}" type="pres">
      <dgm:prSet presAssocID="{7E22039E-925E-4BCD-B5B7-4A19CDF4C8F5}" presName="accentRepeatNode" presStyleLbl="solidFgAcc1" presStyleIdx="4" presStyleCnt="6"/>
      <dgm:spPr/>
    </dgm:pt>
    <dgm:pt modelId="{29611925-6326-484E-81EC-AF3B1B864721}" type="pres">
      <dgm:prSet presAssocID="{A5ADC179-47C4-4A44-8CA9-3A24CF3F21BE}" presName="text_6" presStyleLbl="node1" presStyleIdx="5" presStyleCnt="6">
        <dgm:presLayoutVars>
          <dgm:bulletEnabled val="1"/>
        </dgm:presLayoutVars>
      </dgm:prSet>
      <dgm:spPr/>
    </dgm:pt>
    <dgm:pt modelId="{0DC8E80E-02B6-4600-B256-F79CF9C2AC13}" type="pres">
      <dgm:prSet presAssocID="{A5ADC179-47C4-4A44-8CA9-3A24CF3F21BE}" presName="accent_6" presStyleCnt="0"/>
      <dgm:spPr/>
    </dgm:pt>
    <dgm:pt modelId="{12C147A2-7080-4E8F-AA1C-A7180FC640E2}" type="pres">
      <dgm:prSet presAssocID="{A5ADC179-47C4-4A44-8CA9-3A24CF3F21BE}" presName="accentRepeatNode" presStyleLbl="solidFgAcc1" presStyleIdx="5" presStyleCnt="6"/>
      <dgm:spPr/>
    </dgm:pt>
  </dgm:ptLst>
  <dgm:cxnLst>
    <dgm:cxn modelId="{1B210D0A-38A0-4DE4-B511-5E95E50CD445}" type="presOf" srcId="{B5A30DF3-D22E-4366-A500-34D890E3C183}" destId="{E4772C1B-3FC1-48AD-B82B-7EC10663BD1B}" srcOrd="0" destOrd="0" presId="urn:microsoft.com/office/officeart/2008/layout/VerticalCurvedList"/>
    <dgm:cxn modelId="{894E9926-D4FD-483A-BB02-33318F22BF0D}" type="presOf" srcId="{82C3286B-B8DA-465E-B5F5-1D2524078E76}" destId="{7D9823C2-3E88-49FB-8A21-63679BCAAEA1}" srcOrd="0" destOrd="0" presId="urn:microsoft.com/office/officeart/2008/layout/VerticalCurvedList"/>
    <dgm:cxn modelId="{DD27765D-DF9A-41EF-B3B3-A6CE63D7CAF3}" srcId="{82C3286B-B8DA-465E-B5F5-1D2524078E76}" destId="{8733230B-9D3A-4DAC-8E02-3B45CFB5031B}" srcOrd="0" destOrd="0" parTransId="{2D6B5897-D5A1-43D3-A549-004867F8AF99}" sibTransId="{B5A30DF3-D22E-4366-A500-34D890E3C183}"/>
    <dgm:cxn modelId="{6004FD62-23EE-44EB-8DA4-671ECA1CEC13}" srcId="{82C3286B-B8DA-465E-B5F5-1D2524078E76}" destId="{1D9E44EA-FEAB-4087-AC0C-7D159CC33987}" srcOrd="1" destOrd="0" parTransId="{FD9AC409-9AD5-43BF-A84A-CD783F4C5C85}" sibTransId="{D9079CA0-EAEA-4750-9CCC-C03868D812DB}"/>
    <dgm:cxn modelId="{FC362B6C-24F3-4001-B51B-63452E639713}" type="presOf" srcId="{8733230B-9D3A-4DAC-8E02-3B45CFB5031B}" destId="{26DB3333-6F6B-4ACF-8823-E4525D7D6420}" srcOrd="0" destOrd="0" presId="urn:microsoft.com/office/officeart/2008/layout/VerticalCurvedList"/>
    <dgm:cxn modelId="{241DA086-39C4-414D-A918-15AEE35981FD}" type="presOf" srcId="{E492E8F1-BEFB-41BB-BC26-2AD4933D519A}" destId="{916A7293-3AA6-415E-93D8-123602CEF395}" srcOrd="0" destOrd="0" presId="urn:microsoft.com/office/officeart/2008/layout/VerticalCurvedList"/>
    <dgm:cxn modelId="{9CB6758B-51DA-46C4-8192-C41ADF8AE070}" type="presOf" srcId="{A5ADC179-47C4-4A44-8CA9-3A24CF3F21BE}" destId="{29611925-6326-484E-81EC-AF3B1B864721}" srcOrd="0" destOrd="0" presId="urn:microsoft.com/office/officeart/2008/layout/VerticalCurvedList"/>
    <dgm:cxn modelId="{BE5EDEA7-6E90-46C0-A7E0-D4F04BD67EAE}" type="presOf" srcId="{7E22039E-925E-4BCD-B5B7-4A19CDF4C8F5}" destId="{1178992B-66C8-44F5-9E1C-7FE1ACECC4F8}" srcOrd="0" destOrd="0" presId="urn:microsoft.com/office/officeart/2008/layout/VerticalCurvedList"/>
    <dgm:cxn modelId="{8370DFBA-9AD5-4DCB-B75B-0AFFA6323881}" srcId="{82C3286B-B8DA-465E-B5F5-1D2524078E76}" destId="{07C98C3C-A863-4B12-A403-019880FF64CA}" srcOrd="2" destOrd="0" parTransId="{DA63A3C2-130E-4671-80F0-CD8990813167}" sibTransId="{3B3CED90-664D-4DC0-BC50-711363D849A0}"/>
    <dgm:cxn modelId="{92EF4DBB-5CCE-4E78-B099-65388D24986F}" type="presOf" srcId="{1D9E44EA-FEAB-4087-AC0C-7D159CC33987}" destId="{63E4C354-E346-4858-93C7-E2D698882494}" srcOrd="0" destOrd="0" presId="urn:microsoft.com/office/officeart/2008/layout/VerticalCurvedList"/>
    <dgm:cxn modelId="{0E63D9C9-7DEE-4E2E-8367-ABB9FBB529BE}" srcId="{82C3286B-B8DA-465E-B5F5-1D2524078E76}" destId="{7E22039E-925E-4BCD-B5B7-4A19CDF4C8F5}" srcOrd="4" destOrd="0" parTransId="{43F97F99-E699-43B9-A07B-D330C59A5114}" sibTransId="{2687818D-E8AA-448C-9D2F-B87DAC72B6C1}"/>
    <dgm:cxn modelId="{7E9D57CC-09F1-43BA-976B-C03EF926C91D}" srcId="{82C3286B-B8DA-465E-B5F5-1D2524078E76}" destId="{A5ADC179-47C4-4A44-8CA9-3A24CF3F21BE}" srcOrd="5" destOrd="0" parTransId="{B39B5152-B774-4F9E-B8A8-D7231678439F}" sibTransId="{975ABA05-6763-4AB9-BB8E-3BE57E53C76C}"/>
    <dgm:cxn modelId="{77337DCC-1C90-4DFC-9179-752A9C4F726C}" srcId="{82C3286B-B8DA-465E-B5F5-1D2524078E76}" destId="{E492E8F1-BEFB-41BB-BC26-2AD4933D519A}" srcOrd="3" destOrd="0" parTransId="{00AA0C83-BDAA-496C-BECD-007DAD618869}" sibTransId="{2CEEEB2E-62EE-4AF0-86E3-2647E2E4A63C}"/>
    <dgm:cxn modelId="{146CC7F6-9285-45E0-986D-7C4E6B04BEF7}" type="presOf" srcId="{07C98C3C-A863-4B12-A403-019880FF64CA}" destId="{E7311E25-19B3-4ED0-AF0C-09F130FDAA9C}" srcOrd="0" destOrd="0" presId="urn:microsoft.com/office/officeart/2008/layout/VerticalCurvedList"/>
    <dgm:cxn modelId="{1C75F04F-4151-4E00-A2AD-26150E543F14}" type="presParOf" srcId="{7D9823C2-3E88-49FB-8A21-63679BCAAEA1}" destId="{236B1518-9EB0-4D5D-B87A-5DA72D7BE1F8}" srcOrd="0" destOrd="0" presId="urn:microsoft.com/office/officeart/2008/layout/VerticalCurvedList"/>
    <dgm:cxn modelId="{F44AAD79-3161-46A5-A83C-19A45127AF52}" type="presParOf" srcId="{236B1518-9EB0-4D5D-B87A-5DA72D7BE1F8}" destId="{625262AD-F05C-4859-ACD2-92D396EF1E3A}" srcOrd="0" destOrd="0" presId="urn:microsoft.com/office/officeart/2008/layout/VerticalCurvedList"/>
    <dgm:cxn modelId="{04C273EA-3E0C-499B-81D9-DB5336C3DE12}" type="presParOf" srcId="{625262AD-F05C-4859-ACD2-92D396EF1E3A}" destId="{05695B8A-5A49-44B8-8E06-EEE2B72EABF1}" srcOrd="0" destOrd="0" presId="urn:microsoft.com/office/officeart/2008/layout/VerticalCurvedList"/>
    <dgm:cxn modelId="{613E4967-CF33-4F49-B39B-4BDDDB90A3C8}" type="presParOf" srcId="{625262AD-F05C-4859-ACD2-92D396EF1E3A}" destId="{E4772C1B-3FC1-48AD-B82B-7EC10663BD1B}" srcOrd="1" destOrd="0" presId="urn:microsoft.com/office/officeart/2008/layout/VerticalCurvedList"/>
    <dgm:cxn modelId="{B440FEA0-1780-4CBB-9F83-C2DDA92C7F1B}" type="presParOf" srcId="{625262AD-F05C-4859-ACD2-92D396EF1E3A}" destId="{5C7662BD-6CF9-4C88-9E34-959DF37F0A2F}" srcOrd="2" destOrd="0" presId="urn:microsoft.com/office/officeart/2008/layout/VerticalCurvedList"/>
    <dgm:cxn modelId="{55B0DEDC-DCFA-4567-BDD8-65D3D8E22791}" type="presParOf" srcId="{625262AD-F05C-4859-ACD2-92D396EF1E3A}" destId="{4D3D8BFB-B346-4691-9C37-1385E6B2B66D}" srcOrd="3" destOrd="0" presId="urn:microsoft.com/office/officeart/2008/layout/VerticalCurvedList"/>
    <dgm:cxn modelId="{6D82E5E5-D3C0-4214-843C-92BD0BE617F4}" type="presParOf" srcId="{236B1518-9EB0-4D5D-B87A-5DA72D7BE1F8}" destId="{26DB3333-6F6B-4ACF-8823-E4525D7D6420}" srcOrd="1" destOrd="0" presId="urn:microsoft.com/office/officeart/2008/layout/VerticalCurvedList"/>
    <dgm:cxn modelId="{AD97DEB2-4BAA-462B-83AE-D33BAF2F6C56}" type="presParOf" srcId="{236B1518-9EB0-4D5D-B87A-5DA72D7BE1F8}" destId="{53699DC0-1137-412C-B95E-B70E0293D559}" srcOrd="2" destOrd="0" presId="urn:microsoft.com/office/officeart/2008/layout/VerticalCurvedList"/>
    <dgm:cxn modelId="{C2686D99-D416-4C25-BE5C-5EB7CE8621F1}" type="presParOf" srcId="{53699DC0-1137-412C-B95E-B70E0293D559}" destId="{B14F2A41-E8CA-4B2B-8AC8-350A6AB10CF8}" srcOrd="0" destOrd="0" presId="urn:microsoft.com/office/officeart/2008/layout/VerticalCurvedList"/>
    <dgm:cxn modelId="{0CA6BD1F-C34F-418C-9ABF-479FD1DB9E02}" type="presParOf" srcId="{236B1518-9EB0-4D5D-B87A-5DA72D7BE1F8}" destId="{63E4C354-E346-4858-93C7-E2D698882494}" srcOrd="3" destOrd="0" presId="urn:microsoft.com/office/officeart/2008/layout/VerticalCurvedList"/>
    <dgm:cxn modelId="{239F39C0-1C5A-45C0-8DAE-C3498AFAD17D}" type="presParOf" srcId="{236B1518-9EB0-4D5D-B87A-5DA72D7BE1F8}" destId="{5E852F31-23F1-42B1-BF46-CF30D1BF6C01}" srcOrd="4" destOrd="0" presId="urn:microsoft.com/office/officeart/2008/layout/VerticalCurvedList"/>
    <dgm:cxn modelId="{73DE05CE-8EDD-4843-8B14-31EA9CDC7E56}" type="presParOf" srcId="{5E852F31-23F1-42B1-BF46-CF30D1BF6C01}" destId="{4D8E6A98-F157-4E77-9C6B-912F04914A30}" srcOrd="0" destOrd="0" presId="urn:microsoft.com/office/officeart/2008/layout/VerticalCurvedList"/>
    <dgm:cxn modelId="{BF1E13DC-50ED-4774-806E-3CE345F8790D}" type="presParOf" srcId="{236B1518-9EB0-4D5D-B87A-5DA72D7BE1F8}" destId="{E7311E25-19B3-4ED0-AF0C-09F130FDAA9C}" srcOrd="5" destOrd="0" presId="urn:microsoft.com/office/officeart/2008/layout/VerticalCurvedList"/>
    <dgm:cxn modelId="{6AA66229-9A7C-44E8-93D7-7E77860469EA}" type="presParOf" srcId="{236B1518-9EB0-4D5D-B87A-5DA72D7BE1F8}" destId="{A8BF6E8D-517C-4881-BD87-A615E79A2245}" srcOrd="6" destOrd="0" presId="urn:microsoft.com/office/officeart/2008/layout/VerticalCurvedList"/>
    <dgm:cxn modelId="{94A9F53B-FDE2-4F50-A6C2-7B586DB2F013}" type="presParOf" srcId="{A8BF6E8D-517C-4881-BD87-A615E79A2245}" destId="{3C3D927F-E4FD-415A-BBD5-F3EF420F15D3}" srcOrd="0" destOrd="0" presId="urn:microsoft.com/office/officeart/2008/layout/VerticalCurvedList"/>
    <dgm:cxn modelId="{24AE57D3-F6C9-404A-B18E-FC688A4206E0}" type="presParOf" srcId="{236B1518-9EB0-4D5D-B87A-5DA72D7BE1F8}" destId="{916A7293-3AA6-415E-93D8-123602CEF395}" srcOrd="7" destOrd="0" presId="urn:microsoft.com/office/officeart/2008/layout/VerticalCurvedList"/>
    <dgm:cxn modelId="{CCC23D61-6B15-44C0-A5E4-ADCDB9F4A1E3}" type="presParOf" srcId="{236B1518-9EB0-4D5D-B87A-5DA72D7BE1F8}" destId="{ADDA2FD7-5C46-440D-BDAD-F961FAFA03CE}" srcOrd="8" destOrd="0" presId="urn:microsoft.com/office/officeart/2008/layout/VerticalCurvedList"/>
    <dgm:cxn modelId="{CDF46536-5C16-4D15-BBCA-F5A4E5095EC6}" type="presParOf" srcId="{ADDA2FD7-5C46-440D-BDAD-F961FAFA03CE}" destId="{23B483A6-5890-4468-98E6-CAA3F75CD142}" srcOrd="0" destOrd="0" presId="urn:microsoft.com/office/officeart/2008/layout/VerticalCurvedList"/>
    <dgm:cxn modelId="{273726CF-2BAC-4200-99F4-A3B01B890C28}" type="presParOf" srcId="{236B1518-9EB0-4D5D-B87A-5DA72D7BE1F8}" destId="{1178992B-66C8-44F5-9E1C-7FE1ACECC4F8}" srcOrd="9" destOrd="0" presId="urn:microsoft.com/office/officeart/2008/layout/VerticalCurvedList"/>
    <dgm:cxn modelId="{63218D3A-665C-4DD1-8564-ACF3FB14CBD4}" type="presParOf" srcId="{236B1518-9EB0-4D5D-B87A-5DA72D7BE1F8}" destId="{7306C1C4-F412-4367-973C-8F8F45C7E141}" srcOrd="10" destOrd="0" presId="urn:microsoft.com/office/officeart/2008/layout/VerticalCurvedList"/>
    <dgm:cxn modelId="{A9BC3168-E986-472E-A7C9-87913429A433}" type="presParOf" srcId="{7306C1C4-F412-4367-973C-8F8F45C7E141}" destId="{46FE7FB2-6BA2-443D-8F6D-2822CCB4ADE6}" srcOrd="0" destOrd="0" presId="urn:microsoft.com/office/officeart/2008/layout/VerticalCurvedList"/>
    <dgm:cxn modelId="{7C84AD8F-A297-44EC-949C-661C26CF011D}" type="presParOf" srcId="{236B1518-9EB0-4D5D-B87A-5DA72D7BE1F8}" destId="{29611925-6326-484E-81EC-AF3B1B864721}" srcOrd="11" destOrd="0" presId="urn:microsoft.com/office/officeart/2008/layout/VerticalCurvedList"/>
    <dgm:cxn modelId="{3F8BE776-8A82-40EA-8656-F9C66FA0959B}" type="presParOf" srcId="{236B1518-9EB0-4D5D-B87A-5DA72D7BE1F8}" destId="{0DC8E80E-02B6-4600-B256-F79CF9C2AC13}" srcOrd="12" destOrd="0" presId="urn:microsoft.com/office/officeart/2008/layout/VerticalCurvedList"/>
    <dgm:cxn modelId="{06B49ABF-D730-4CC5-A30E-C40E78A01ACC}" type="presParOf" srcId="{0DC8E80E-02B6-4600-B256-F79CF9C2AC13}" destId="{12C147A2-7080-4E8F-AA1C-A7180FC640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48ED97-0925-4F1E-854C-3D9D68FFEB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BECC5-F182-4D26-8EB0-343A84A0DCEC}">
      <dgm:prSet phldrT="[Text]" custT="1"/>
      <dgm:spPr/>
      <dgm:t>
        <a:bodyPr/>
        <a:lstStyle/>
        <a:p>
          <a:r>
            <a:rPr lang="en-US" sz="1900">
              <a:solidFill>
                <a:schemeClr val="bg1"/>
              </a:solidFill>
              <a:effectLst/>
            </a:rPr>
            <a:t>Patient Safety Report (PSR)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541FB4BE-3146-44A7-A29D-F6D0A171CEBA}" type="parTrans" cxnId="{6D6217F2-0CBE-4476-86BE-BFA51D46342E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D80CD465-C2A9-46C8-82D1-C3957D105549}" type="sibTrans" cxnId="{6D6217F2-0CBE-4476-86BE-BFA51D46342E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FCEFF554-90DB-46DC-A778-D2E765F28533}">
      <dgm:prSet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effectLst/>
            </a:rPr>
            <a:t>30-day readmission event</a:t>
          </a:r>
        </a:p>
      </dgm:t>
    </dgm:pt>
    <dgm:pt modelId="{F9ACE5F8-1999-4956-AA05-403EC4B8B818}" type="parTrans" cxnId="{4C427FC0-7CFD-4EB0-818D-CD7CD136641D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2C614830-A17B-4C4D-BA8E-24C376D8C58B}" type="sibTrans" cxnId="{4C427FC0-7CFD-4EB0-818D-CD7CD136641D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10DD9501-FE35-4457-8DEC-A0D8CF791AA1}">
      <dgm:prSet custT="1"/>
      <dgm:spPr/>
      <dgm:t>
        <a:bodyPr/>
        <a:lstStyle/>
        <a:p>
          <a:r>
            <a:rPr lang="en-US" sz="1900">
              <a:solidFill>
                <a:schemeClr val="bg1"/>
              </a:solidFill>
              <a:effectLst/>
            </a:rPr>
            <a:t>Blood transfusion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ADE3E847-5E17-49CC-895B-20C7D99AEA46}" type="parTrans" cxnId="{D7F157FA-75B0-4DEB-BAE1-AFA8CC626C5E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14CD647A-FEB4-4AC7-9D7B-CE52ACBCEF51}" type="sibTrans" cxnId="{D7F157FA-75B0-4DEB-BAE1-AFA8CC626C5E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710EEA44-B07A-4CA5-8424-7A6784BCE0D8}">
      <dgm:prSet custT="1"/>
      <dgm:spPr/>
      <dgm:t>
        <a:bodyPr/>
        <a:lstStyle/>
        <a:p>
          <a:r>
            <a:rPr lang="en-US" sz="1900">
              <a:solidFill>
                <a:schemeClr val="bg1"/>
              </a:solidFill>
              <a:effectLst/>
            </a:rPr>
            <a:t>Intra-operative consult request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B77F2A5B-0800-42CA-B3F7-E1C0A14D6554}" type="parTrans" cxnId="{140C3DF1-8629-4236-857C-7E095EF02D84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00FA7DCB-5546-4370-A910-C4D15BC92A03}" type="sibTrans" cxnId="{140C3DF1-8629-4236-857C-7E095EF02D84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437E809F-5B00-44F1-8032-9B803F9A274D}">
      <dgm:prSet custT="1"/>
      <dgm:spPr/>
      <dgm:t>
        <a:bodyPr/>
        <a:lstStyle/>
        <a:p>
          <a:r>
            <a:rPr lang="en-US" sz="1900">
              <a:solidFill>
                <a:schemeClr val="bg1"/>
              </a:solidFill>
              <a:effectLst/>
            </a:rPr>
            <a:t>Conversion to open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640D770D-D858-418C-A362-523E9E69F339}" type="parTrans" cxnId="{1BCF11B5-633D-4779-B742-9033C5345343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FF37FD20-B827-4684-B474-50018B1244EA}" type="sibTrans" cxnId="{1BCF11B5-633D-4779-B742-9033C5345343}">
      <dgm:prSet/>
      <dgm:spPr/>
      <dgm:t>
        <a:bodyPr/>
        <a:lstStyle/>
        <a:p>
          <a:endParaRPr lang="en-US" sz="1900">
            <a:solidFill>
              <a:schemeClr val="bg1"/>
            </a:solidFill>
            <a:effectLst/>
          </a:endParaRPr>
        </a:p>
      </dgm:t>
    </dgm:pt>
    <dgm:pt modelId="{7BED9A7D-FFD0-4583-876E-642B0AC08ABE}">
      <dgm:prSet phldrT="[Text]" custT="1"/>
      <dgm:spPr/>
      <dgm:t>
        <a:bodyPr/>
        <a:lstStyle/>
        <a:p>
          <a:r>
            <a:rPr lang="en-US" sz="1900">
              <a:solidFill>
                <a:schemeClr val="bg1"/>
              </a:solidFill>
              <a:effectLst/>
            </a:rPr>
            <a:t>Unplanned return to the OR</a:t>
          </a:r>
          <a:endParaRPr lang="en-US" sz="1900" dirty="0">
            <a:solidFill>
              <a:schemeClr val="bg1"/>
            </a:solidFill>
            <a:effectLst/>
          </a:endParaRPr>
        </a:p>
      </dgm:t>
    </dgm:pt>
    <dgm:pt modelId="{A7C415B2-6630-40C6-8A60-C389BA04A940}" type="parTrans" cxnId="{B71958E8-C3C3-4EBC-B548-56DD075824E5}">
      <dgm:prSet/>
      <dgm:spPr/>
      <dgm:t>
        <a:bodyPr/>
        <a:lstStyle/>
        <a:p>
          <a:endParaRPr lang="en-US"/>
        </a:p>
      </dgm:t>
    </dgm:pt>
    <dgm:pt modelId="{AAA81745-51CE-4F5A-9621-32B48C03280A}" type="sibTrans" cxnId="{B71958E8-C3C3-4EBC-B548-56DD075824E5}">
      <dgm:prSet/>
      <dgm:spPr/>
      <dgm:t>
        <a:bodyPr/>
        <a:lstStyle/>
        <a:p>
          <a:endParaRPr lang="en-US"/>
        </a:p>
      </dgm:t>
    </dgm:pt>
    <dgm:pt modelId="{B5222428-7D68-4D1B-8E39-6B3EA1DFDE59}" type="pres">
      <dgm:prSet presAssocID="{9548ED97-0925-4F1E-854C-3D9D68FFEB71}" presName="Name0" presStyleCnt="0">
        <dgm:presLayoutVars>
          <dgm:chMax val="7"/>
          <dgm:chPref val="7"/>
          <dgm:dir/>
        </dgm:presLayoutVars>
      </dgm:prSet>
      <dgm:spPr/>
    </dgm:pt>
    <dgm:pt modelId="{F81C044D-D555-4906-8A62-A035E7CD3414}" type="pres">
      <dgm:prSet presAssocID="{9548ED97-0925-4F1E-854C-3D9D68FFEB71}" presName="Name1" presStyleCnt="0"/>
      <dgm:spPr/>
    </dgm:pt>
    <dgm:pt modelId="{5B810E97-22DE-454F-8FCE-313265E258AF}" type="pres">
      <dgm:prSet presAssocID="{9548ED97-0925-4F1E-854C-3D9D68FFEB71}" presName="cycle" presStyleCnt="0"/>
      <dgm:spPr/>
    </dgm:pt>
    <dgm:pt modelId="{AB6DDED4-8E1A-46F1-B0D2-7F05AF2B3A5B}" type="pres">
      <dgm:prSet presAssocID="{9548ED97-0925-4F1E-854C-3D9D68FFEB71}" presName="srcNode" presStyleLbl="node1" presStyleIdx="0" presStyleCnt="6"/>
      <dgm:spPr/>
    </dgm:pt>
    <dgm:pt modelId="{2BF8BFE2-8D56-4028-B564-2E225F0205EE}" type="pres">
      <dgm:prSet presAssocID="{9548ED97-0925-4F1E-854C-3D9D68FFEB71}" presName="conn" presStyleLbl="parChTrans1D2" presStyleIdx="0" presStyleCnt="1"/>
      <dgm:spPr/>
    </dgm:pt>
    <dgm:pt modelId="{A02C6D7B-75BF-4260-A013-2BFD4E1DC024}" type="pres">
      <dgm:prSet presAssocID="{9548ED97-0925-4F1E-854C-3D9D68FFEB71}" presName="extraNode" presStyleLbl="node1" presStyleIdx="0" presStyleCnt="6"/>
      <dgm:spPr/>
    </dgm:pt>
    <dgm:pt modelId="{3BD79ED8-3756-4A77-AFDB-D953A8C38335}" type="pres">
      <dgm:prSet presAssocID="{9548ED97-0925-4F1E-854C-3D9D68FFEB71}" presName="dstNode" presStyleLbl="node1" presStyleIdx="0" presStyleCnt="6"/>
      <dgm:spPr/>
    </dgm:pt>
    <dgm:pt modelId="{9C22B53B-6A16-490E-A8C6-63BBA03C2269}" type="pres">
      <dgm:prSet presAssocID="{FCFBECC5-F182-4D26-8EB0-343A84A0DCEC}" presName="text_1" presStyleLbl="node1" presStyleIdx="0" presStyleCnt="6">
        <dgm:presLayoutVars>
          <dgm:bulletEnabled val="1"/>
        </dgm:presLayoutVars>
      </dgm:prSet>
      <dgm:spPr/>
    </dgm:pt>
    <dgm:pt modelId="{C41E4C16-63D4-48C0-A54F-7178472FDA7C}" type="pres">
      <dgm:prSet presAssocID="{FCFBECC5-F182-4D26-8EB0-343A84A0DCEC}" presName="accent_1" presStyleCnt="0"/>
      <dgm:spPr/>
    </dgm:pt>
    <dgm:pt modelId="{B8497D0E-5BF1-476B-8AAE-BA08EE57F2CD}" type="pres">
      <dgm:prSet presAssocID="{FCFBECC5-F182-4D26-8EB0-343A84A0DCEC}" presName="accentRepeatNode" presStyleLbl="solidFgAcc1" presStyleIdx="0" presStyleCnt="6"/>
      <dgm:spPr/>
    </dgm:pt>
    <dgm:pt modelId="{E3E8DE8B-D6C2-42BF-BCCF-55D088579FD4}" type="pres">
      <dgm:prSet presAssocID="{FCEFF554-90DB-46DC-A778-D2E765F28533}" presName="text_2" presStyleLbl="node1" presStyleIdx="1" presStyleCnt="6">
        <dgm:presLayoutVars>
          <dgm:bulletEnabled val="1"/>
        </dgm:presLayoutVars>
      </dgm:prSet>
      <dgm:spPr/>
    </dgm:pt>
    <dgm:pt modelId="{8B26C916-DBC3-49AC-A5C8-B6958AF8F469}" type="pres">
      <dgm:prSet presAssocID="{FCEFF554-90DB-46DC-A778-D2E765F28533}" presName="accent_2" presStyleCnt="0"/>
      <dgm:spPr/>
    </dgm:pt>
    <dgm:pt modelId="{B9FDBF38-BE2B-435C-8736-ADBBF174E58B}" type="pres">
      <dgm:prSet presAssocID="{FCEFF554-90DB-46DC-A778-D2E765F28533}" presName="accentRepeatNode" presStyleLbl="solidFgAcc1" presStyleIdx="1" presStyleCnt="6"/>
      <dgm:spPr/>
    </dgm:pt>
    <dgm:pt modelId="{4DDEB9A0-7191-42A4-ADAB-6A2FA3743FF9}" type="pres">
      <dgm:prSet presAssocID="{7BED9A7D-FFD0-4583-876E-642B0AC08ABE}" presName="text_3" presStyleLbl="node1" presStyleIdx="2" presStyleCnt="6">
        <dgm:presLayoutVars>
          <dgm:bulletEnabled val="1"/>
        </dgm:presLayoutVars>
      </dgm:prSet>
      <dgm:spPr/>
    </dgm:pt>
    <dgm:pt modelId="{84432E1E-DC49-43C1-8C79-E4D5C56C8D35}" type="pres">
      <dgm:prSet presAssocID="{7BED9A7D-FFD0-4583-876E-642B0AC08ABE}" presName="accent_3" presStyleCnt="0"/>
      <dgm:spPr/>
    </dgm:pt>
    <dgm:pt modelId="{5C4DF7F8-CE15-4909-B791-7C39E70B8F23}" type="pres">
      <dgm:prSet presAssocID="{7BED9A7D-FFD0-4583-876E-642B0AC08ABE}" presName="accentRepeatNode" presStyleLbl="solidFgAcc1" presStyleIdx="2" presStyleCnt="6"/>
      <dgm:spPr/>
    </dgm:pt>
    <dgm:pt modelId="{EEC97966-350E-4B08-9646-3A7800C02FC9}" type="pres">
      <dgm:prSet presAssocID="{10DD9501-FE35-4457-8DEC-A0D8CF791AA1}" presName="text_4" presStyleLbl="node1" presStyleIdx="3" presStyleCnt="6">
        <dgm:presLayoutVars>
          <dgm:bulletEnabled val="1"/>
        </dgm:presLayoutVars>
      </dgm:prSet>
      <dgm:spPr/>
    </dgm:pt>
    <dgm:pt modelId="{059BD88E-048A-4A65-BE48-F7F14A9D48CB}" type="pres">
      <dgm:prSet presAssocID="{10DD9501-FE35-4457-8DEC-A0D8CF791AA1}" presName="accent_4" presStyleCnt="0"/>
      <dgm:spPr/>
    </dgm:pt>
    <dgm:pt modelId="{F83891D9-2F60-48D3-B230-858EC1555E15}" type="pres">
      <dgm:prSet presAssocID="{10DD9501-FE35-4457-8DEC-A0D8CF791AA1}" presName="accentRepeatNode" presStyleLbl="solidFgAcc1" presStyleIdx="3" presStyleCnt="6"/>
      <dgm:spPr/>
    </dgm:pt>
    <dgm:pt modelId="{CB6D64AB-7D08-48ED-AC28-42BBBFFEBCCE}" type="pres">
      <dgm:prSet presAssocID="{710EEA44-B07A-4CA5-8424-7A6784BCE0D8}" presName="text_5" presStyleLbl="node1" presStyleIdx="4" presStyleCnt="6">
        <dgm:presLayoutVars>
          <dgm:bulletEnabled val="1"/>
        </dgm:presLayoutVars>
      </dgm:prSet>
      <dgm:spPr/>
    </dgm:pt>
    <dgm:pt modelId="{1E98AD86-B32D-44F3-B2CA-2BB028AF6B8E}" type="pres">
      <dgm:prSet presAssocID="{710EEA44-B07A-4CA5-8424-7A6784BCE0D8}" presName="accent_5" presStyleCnt="0"/>
      <dgm:spPr/>
    </dgm:pt>
    <dgm:pt modelId="{17CAE7CB-0483-4502-AACC-145CDC79FC4A}" type="pres">
      <dgm:prSet presAssocID="{710EEA44-B07A-4CA5-8424-7A6784BCE0D8}" presName="accentRepeatNode" presStyleLbl="solidFgAcc1" presStyleIdx="4" presStyleCnt="6"/>
      <dgm:spPr/>
    </dgm:pt>
    <dgm:pt modelId="{6BB72E30-0967-4E94-877E-5B974253CBEA}" type="pres">
      <dgm:prSet presAssocID="{437E809F-5B00-44F1-8032-9B803F9A274D}" presName="text_6" presStyleLbl="node1" presStyleIdx="5" presStyleCnt="6">
        <dgm:presLayoutVars>
          <dgm:bulletEnabled val="1"/>
        </dgm:presLayoutVars>
      </dgm:prSet>
      <dgm:spPr/>
    </dgm:pt>
    <dgm:pt modelId="{78547CB8-A583-464E-A64C-0546B269E2FF}" type="pres">
      <dgm:prSet presAssocID="{437E809F-5B00-44F1-8032-9B803F9A274D}" presName="accent_6" presStyleCnt="0"/>
      <dgm:spPr/>
    </dgm:pt>
    <dgm:pt modelId="{4CCE459B-DEEF-46DE-AEA0-27E6CED7DB89}" type="pres">
      <dgm:prSet presAssocID="{437E809F-5B00-44F1-8032-9B803F9A274D}" presName="accentRepeatNode" presStyleLbl="solidFgAcc1" presStyleIdx="5" presStyleCnt="6"/>
      <dgm:spPr/>
    </dgm:pt>
  </dgm:ptLst>
  <dgm:cxnLst>
    <dgm:cxn modelId="{7FD0240F-88BA-4F8A-B88C-ABE95EFC2632}" type="presOf" srcId="{FCFBECC5-F182-4D26-8EB0-343A84A0DCEC}" destId="{9C22B53B-6A16-490E-A8C6-63BBA03C2269}" srcOrd="0" destOrd="0" presId="urn:microsoft.com/office/officeart/2008/layout/VerticalCurvedList"/>
    <dgm:cxn modelId="{85CD771F-0003-431A-AAEC-3B8FAB917A1C}" type="presOf" srcId="{9548ED97-0925-4F1E-854C-3D9D68FFEB71}" destId="{B5222428-7D68-4D1B-8E39-6B3EA1DFDE59}" srcOrd="0" destOrd="0" presId="urn:microsoft.com/office/officeart/2008/layout/VerticalCurvedList"/>
    <dgm:cxn modelId="{EFB37D2D-5895-483F-86B2-7FC8C0DA7E83}" type="presOf" srcId="{D80CD465-C2A9-46C8-82D1-C3957D105549}" destId="{2BF8BFE2-8D56-4028-B564-2E225F0205EE}" srcOrd="0" destOrd="0" presId="urn:microsoft.com/office/officeart/2008/layout/VerticalCurvedList"/>
    <dgm:cxn modelId="{35E03C42-2C38-4561-9565-9976D28A10A0}" type="presOf" srcId="{FCEFF554-90DB-46DC-A778-D2E765F28533}" destId="{E3E8DE8B-D6C2-42BF-BCCF-55D088579FD4}" srcOrd="0" destOrd="0" presId="urn:microsoft.com/office/officeart/2008/layout/VerticalCurvedList"/>
    <dgm:cxn modelId="{39330C57-22CB-4229-91EA-83FD3D618C0C}" type="presOf" srcId="{710EEA44-B07A-4CA5-8424-7A6784BCE0D8}" destId="{CB6D64AB-7D08-48ED-AC28-42BBBFFEBCCE}" srcOrd="0" destOrd="0" presId="urn:microsoft.com/office/officeart/2008/layout/VerticalCurvedList"/>
    <dgm:cxn modelId="{172AF786-5CB2-40E6-AE75-372E134C17E1}" type="presOf" srcId="{7BED9A7D-FFD0-4583-876E-642B0AC08ABE}" destId="{4DDEB9A0-7191-42A4-ADAB-6A2FA3743FF9}" srcOrd="0" destOrd="0" presId="urn:microsoft.com/office/officeart/2008/layout/VerticalCurvedList"/>
    <dgm:cxn modelId="{1BCF11B5-633D-4779-B742-9033C5345343}" srcId="{9548ED97-0925-4F1E-854C-3D9D68FFEB71}" destId="{437E809F-5B00-44F1-8032-9B803F9A274D}" srcOrd="5" destOrd="0" parTransId="{640D770D-D858-418C-A362-523E9E69F339}" sibTransId="{FF37FD20-B827-4684-B474-50018B1244EA}"/>
    <dgm:cxn modelId="{3B3076BB-A3D4-43B1-AD65-C9D0990544BC}" type="presOf" srcId="{437E809F-5B00-44F1-8032-9B803F9A274D}" destId="{6BB72E30-0967-4E94-877E-5B974253CBEA}" srcOrd="0" destOrd="0" presId="urn:microsoft.com/office/officeart/2008/layout/VerticalCurvedList"/>
    <dgm:cxn modelId="{4C427FC0-7CFD-4EB0-818D-CD7CD136641D}" srcId="{9548ED97-0925-4F1E-854C-3D9D68FFEB71}" destId="{FCEFF554-90DB-46DC-A778-D2E765F28533}" srcOrd="1" destOrd="0" parTransId="{F9ACE5F8-1999-4956-AA05-403EC4B8B818}" sibTransId="{2C614830-A17B-4C4D-BA8E-24C376D8C58B}"/>
    <dgm:cxn modelId="{93D919C5-1F53-49F7-8417-A505FCEF8823}" type="presOf" srcId="{10DD9501-FE35-4457-8DEC-A0D8CF791AA1}" destId="{EEC97966-350E-4B08-9646-3A7800C02FC9}" srcOrd="0" destOrd="0" presId="urn:microsoft.com/office/officeart/2008/layout/VerticalCurvedList"/>
    <dgm:cxn modelId="{B71958E8-C3C3-4EBC-B548-56DD075824E5}" srcId="{9548ED97-0925-4F1E-854C-3D9D68FFEB71}" destId="{7BED9A7D-FFD0-4583-876E-642B0AC08ABE}" srcOrd="2" destOrd="0" parTransId="{A7C415B2-6630-40C6-8A60-C389BA04A940}" sibTransId="{AAA81745-51CE-4F5A-9621-32B48C03280A}"/>
    <dgm:cxn modelId="{140C3DF1-8629-4236-857C-7E095EF02D84}" srcId="{9548ED97-0925-4F1E-854C-3D9D68FFEB71}" destId="{710EEA44-B07A-4CA5-8424-7A6784BCE0D8}" srcOrd="4" destOrd="0" parTransId="{B77F2A5B-0800-42CA-B3F7-E1C0A14D6554}" sibTransId="{00FA7DCB-5546-4370-A910-C4D15BC92A03}"/>
    <dgm:cxn modelId="{6D6217F2-0CBE-4476-86BE-BFA51D46342E}" srcId="{9548ED97-0925-4F1E-854C-3D9D68FFEB71}" destId="{FCFBECC5-F182-4D26-8EB0-343A84A0DCEC}" srcOrd="0" destOrd="0" parTransId="{541FB4BE-3146-44A7-A29D-F6D0A171CEBA}" sibTransId="{D80CD465-C2A9-46C8-82D1-C3957D105549}"/>
    <dgm:cxn modelId="{D7F157FA-75B0-4DEB-BAE1-AFA8CC626C5E}" srcId="{9548ED97-0925-4F1E-854C-3D9D68FFEB71}" destId="{10DD9501-FE35-4457-8DEC-A0D8CF791AA1}" srcOrd="3" destOrd="0" parTransId="{ADE3E847-5E17-49CC-895B-20C7D99AEA46}" sibTransId="{14CD647A-FEB4-4AC7-9D7B-CE52ACBCEF51}"/>
    <dgm:cxn modelId="{384DAD45-9503-45F0-A0BC-9CB057DBD278}" type="presParOf" srcId="{B5222428-7D68-4D1B-8E39-6B3EA1DFDE59}" destId="{F81C044D-D555-4906-8A62-A035E7CD3414}" srcOrd="0" destOrd="0" presId="urn:microsoft.com/office/officeart/2008/layout/VerticalCurvedList"/>
    <dgm:cxn modelId="{EED0A39F-B14C-4AB7-90DC-20B1160DA599}" type="presParOf" srcId="{F81C044D-D555-4906-8A62-A035E7CD3414}" destId="{5B810E97-22DE-454F-8FCE-313265E258AF}" srcOrd="0" destOrd="0" presId="urn:microsoft.com/office/officeart/2008/layout/VerticalCurvedList"/>
    <dgm:cxn modelId="{1B73721B-9480-45C9-B406-B79A60B6BB71}" type="presParOf" srcId="{5B810E97-22DE-454F-8FCE-313265E258AF}" destId="{AB6DDED4-8E1A-46F1-B0D2-7F05AF2B3A5B}" srcOrd="0" destOrd="0" presId="urn:microsoft.com/office/officeart/2008/layout/VerticalCurvedList"/>
    <dgm:cxn modelId="{435860C1-7E09-4CD7-85F5-7689AD36EFA8}" type="presParOf" srcId="{5B810E97-22DE-454F-8FCE-313265E258AF}" destId="{2BF8BFE2-8D56-4028-B564-2E225F0205EE}" srcOrd="1" destOrd="0" presId="urn:microsoft.com/office/officeart/2008/layout/VerticalCurvedList"/>
    <dgm:cxn modelId="{1A76ED66-701F-4B83-ABA7-595D7DBF91B6}" type="presParOf" srcId="{5B810E97-22DE-454F-8FCE-313265E258AF}" destId="{A02C6D7B-75BF-4260-A013-2BFD4E1DC024}" srcOrd="2" destOrd="0" presId="urn:microsoft.com/office/officeart/2008/layout/VerticalCurvedList"/>
    <dgm:cxn modelId="{1756626C-DEF6-4EE2-A8FF-33BE99CBB631}" type="presParOf" srcId="{5B810E97-22DE-454F-8FCE-313265E258AF}" destId="{3BD79ED8-3756-4A77-AFDB-D953A8C38335}" srcOrd="3" destOrd="0" presId="urn:microsoft.com/office/officeart/2008/layout/VerticalCurvedList"/>
    <dgm:cxn modelId="{0BE816B3-BF38-4D70-94A0-776E96A73EA1}" type="presParOf" srcId="{F81C044D-D555-4906-8A62-A035E7CD3414}" destId="{9C22B53B-6A16-490E-A8C6-63BBA03C2269}" srcOrd="1" destOrd="0" presId="urn:microsoft.com/office/officeart/2008/layout/VerticalCurvedList"/>
    <dgm:cxn modelId="{301534A3-C81C-4286-B6D7-28BCF3577CA6}" type="presParOf" srcId="{F81C044D-D555-4906-8A62-A035E7CD3414}" destId="{C41E4C16-63D4-48C0-A54F-7178472FDA7C}" srcOrd="2" destOrd="0" presId="urn:microsoft.com/office/officeart/2008/layout/VerticalCurvedList"/>
    <dgm:cxn modelId="{0A5F1B9B-9F67-437E-A3C0-B010A462E8D0}" type="presParOf" srcId="{C41E4C16-63D4-48C0-A54F-7178472FDA7C}" destId="{B8497D0E-5BF1-476B-8AAE-BA08EE57F2CD}" srcOrd="0" destOrd="0" presId="urn:microsoft.com/office/officeart/2008/layout/VerticalCurvedList"/>
    <dgm:cxn modelId="{6DAFB20B-CAE4-4895-9E79-0778ED787083}" type="presParOf" srcId="{F81C044D-D555-4906-8A62-A035E7CD3414}" destId="{E3E8DE8B-D6C2-42BF-BCCF-55D088579FD4}" srcOrd="3" destOrd="0" presId="urn:microsoft.com/office/officeart/2008/layout/VerticalCurvedList"/>
    <dgm:cxn modelId="{E4803CA6-6A10-408C-AA09-0618655334B6}" type="presParOf" srcId="{F81C044D-D555-4906-8A62-A035E7CD3414}" destId="{8B26C916-DBC3-49AC-A5C8-B6958AF8F469}" srcOrd="4" destOrd="0" presId="urn:microsoft.com/office/officeart/2008/layout/VerticalCurvedList"/>
    <dgm:cxn modelId="{77C60CE4-F6E8-45D4-9442-146EBD94DA9B}" type="presParOf" srcId="{8B26C916-DBC3-49AC-A5C8-B6958AF8F469}" destId="{B9FDBF38-BE2B-435C-8736-ADBBF174E58B}" srcOrd="0" destOrd="0" presId="urn:microsoft.com/office/officeart/2008/layout/VerticalCurvedList"/>
    <dgm:cxn modelId="{8C5B6FDF-D689-41CF-84C3-2489427B57EF}" type="presParOf" srcId="{F81C044D-D555-4906-8A62-A035E7CD3414}" destId="{4DDEB9A0-7191-42A4-ADAB-6A2FA3743FF9}" srcOrd="5" destOrd="0" presId="urn:microsoft.com/office/officeart/2008/layout/VerticalCurvedList"/>
    <dgm:cxn modelId="{CCDBBC96-0310-4AD3-8CAB-E9342F324461}" type="presParOf" srcId="{F81C044D-D555-4906-8A62-A035E7CD3414}" destId="{84432E1E-DC49-43C1-8C79-E4D5C56C8D35}" srcOrd="6" destOrd="0" presId="urn:microsoft.com/office/officeart/2008/layout/VerticalCurvedList"/>
    <dgm:cxn modelId="{E8A93CBB-E17C-4B8F-A868-6166BF37055B}" type="presParOf" srcId="{84432E1E-DC49-43C1-8C79-E4D5C56C8D35}" destId="{5C4DF7F8-CE15-4909-B791-7C39E70B8F23}" srcOrd="0" destOrd="0" presId="urn:microsoft.com/office/officeart/2008/layout/VerticalCurvedList"/>
    <dgm:cxn modelId="{735E3C09-C7F3-4B35-9D9E-DBFDE7EF1403}" type="presParOf" srcId="{F81C044D-D555-4906-8A62-A035E7CD3414}" destId="{EEC97966-350E-4B08-9646-3A7800C02FC9}" srcOrd="7" destOrd="0" presId="urn:microsoft.com/office/officeart/2008/layout/VerticalCurvedList"/>
    <dgm:cxn modelId="{4DABDC05-D6F6-4246-A25E-081D3D33788D}" type="presParOf" srcId="{F81C044D-D555-4906-8A62-A035E7CD3414}" destId="{059BD88E-048A-4A65-BE48-F7F14A9D48CB}" srcOrd="8" destOrd="0" presId="urn:microsoft.com/office/officeart/2008/layout/VerticalCurvedList"/>
    <dgm:cxn modelId="{EFD16A51-6537-41E4-B114-DAAD663F0E1A}" type="presParOf" srcId="{059BD88E-048A-4A65-BE48-F7F14A9D48CB}" destId="{F83891D9-2F60-48D3-B230-858EC1555E15}" srcOrd="0" destOrd="0" presId="urn:microsoft.com/office/officeart/2008/layout/VerticalCurvedList"/>
    <dgm:cxn modelId="{FB10A79E-A15D-41FD-A0D5-93FFE13B7A2A}" type="presParOf" srcId="{F81C044D-D555-4906-8A62-A035E7CD3414}" destId="{CB6D64AB-7D08-48ED-AC28-42BBBFFEBCCE}" srcOrd="9" destOrd="0" presId="urn:microsoft.com/office/officeart/2008/layout/VerticalCurvedList"/>
    <dgm:cxn modelId="{AD0D7EC7-9C40-416B-94D3-3758C77B9F58}" type="presParOf" srcId="{F81C044D-D555-4906-8A62-A035E7CD3414}" destId="{1E98AD86-B32D-44F3-B2CA-2BB028AF6B8E}" srcOrd="10" destOrd="0" presId="urn:microsoft.com/office/officeart/2008/layout/VerticalCurvedList"/>
    <dgm:cxn modelId="{E55E26BC-B49E-4604-B28D-AADF18F1C0C6}" type="presParOf" srcId="{1E98AD86-B32D-44F3-B2CA-2BB028AF6B8E}" destId="{17CAE7CB-0483-4502-AACC-145CDC79FC4A}" srcOrd="0" destOrd="0" presId="urn:microsoft.com/office/officeart/2008/layout/VerticalCurvedList"/>
    <dgm:cxn modelId="{36C63A26-89B9-404A-AC96-B60C520D2BAD}" type="presParOf" srcId="{F81C044D-D555-4906-8A62-A035E7CD3414}" destId="{6BB72E30-0967-4E94-877E-5B974253CBEA}" srcOrd="11" destOrd="0" presId="urn:microsoft.com/office/officeart/2008/layout/VerticalCurvedList"/>
    <dgm:cxn modelId="{2C78E3DE-B9C8-4BE5-9F2B-64CE251406D1}" type="presParOf" srcId="{F81C044D-D555-4906-8A62-A035E7CD3414}" destId="{78547CB8-A583-464E-A64C-0546B269E2FF}" srcOrd="12" destOrd="0" presId="urn:microsoft.com/office/officeart/2008/layout/VerticalCurvedList"/>
    <dgm:cxn modelId="{02E28CCC-57C1-4A54-AEAB-FB41906595C6}" type="presParOf" srcId="{78547CB8-A583-464E-A64C-0546B269E2FF}" destId="{4CCE459B-DEEF-46DE-AEA0-27E6CED7DB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E818C-A3C3-4F98-A197-8651E21E8C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D571B2-18DF-4DCF-AFC9-DD43CA949A3D}">
      <dgm:prSet phldrT="[Text]" custT="1"/>
      <dgm:spPr>
        <a:solidFill>
          <a:srgbClr val="00A9A0"/>
        </a:solidFill>
      </dgm:spPr>
      <dgm:t>
        <a:bodyPr/>
        <a:lstStyle/>
        <a:p>
          <a:r>
            <a:rPr lang="en-US" sz="2400" b="0" dirty="0">
              <a:effectLst/>
            </a:rPr>
            <a:t>Monthly Robotic Steering Committee meetings </a:t>
          </a:r>
          <a:r>
            <a:rPr lang="en-US" sz="2200" b="0" dirty="0">
              <a:effectLst/>
            </a:rPr>
            <a:t>(</a:t>
          </a:r>
          <a:r>
            <a:rPr lang="en-US" sz="2000" b="0" dirty="0">
              <a:effectLst/>
            </a:rPr>
            <a:t>Surgeons, Admin, OR staff)</a:t>
          </a:r>
        </a:p>
      </dgm:t>
    </dgm:pt>
    <dgm:pt modelId="{B8FE1F93-837D-4039-A859-47CF6DDC8EF7}" type="parTrans" cxnId="{2458942E-FBB8-46DF-8A80-255E85AB6615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6F9ACB3E-220D-4EC6-8294-1C4B151937F6}" type="sibTrans" cxnId="{2458942E-FBB8-46DF-8A80-255E85AB6615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5E63F86D-673D-485A-9931-DB3A8BE43381}">
      <dgm:prSet custT="1"/>
      <dgm:spPr/>
      <dgm:t>
        <a:bodyPr/>
        <a:lstStyle/>
        <a:p>
          <a:r>
            <a:rPr lang="en-US" sz="2400" dirty="0">
              <a:effectLst/>
            </a:rPr>
            <a:t>Multiple OR Teams; semi-annual competencies</a:t>
          </a:r>
        </a:p>
      </dgm:t>
    </dgm:pt>
    <dgm:pt modelId="{C854EBCB-B192-459E-B8C2-66AA2D7647B4}" type="parTrans" cxnId="{087C2CF5-955D-437A-96A3-DFCFE5472949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1944390-8CD8-42A6-A20F-DB7702353851}" type="sibTrans" cxnId="{087C2CF5-955D-437A-96A3-DFCFE5472949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4ED77343-83A2-475A-9690-4FE8A46A0B95}">
      <dgm:prSet custT="1"/>
      <dgm:spPr/>
      <dgm:t>
        <a:bodyPr/>
        <a:lstStyle/>
        <a:p>
          <a:r>
            <a:rPr lang="en-US" sz="2400" dirty="0">
              <a:effectLst/>
            </a:rPr>
            <a:t>“Dedicated” Robotic OR(s)</a:t>
          </a:r>
        </a:p>
      </dgm:t>
    </dgm:pt>
    <dgm:pt modelId="{ADDBA0BE-1FB0-4368-B195-A32EF5C5D9DD}" type="parTrans" cxnId="{33E1B29A-58E7-4899-BB07-2E4087627F7D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D3288151-E4A8-4BBA-8C6C-F616A89AFFA5}" type="sibTrans" cxnId="{33E1B29A-58E7-4899-BB07-2E4087627F7D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A7568D11-0C86-4E04-BE83-5678F00C7D1B}">
      <dgm:prSet custT="1"/>
      <dgm:spPr/>
      <dgm:t>
        <a:bodyPr/>
        <a:lstStyle/>
        <a:p>
          <a:r>
            <a:rPr lang="en-US" sz="2400" dirty="0">
              <a:effectLst/>
            </a:rPr>
            <a:t>Dashboard efficiency and volume metrics</a:t>
          </a:r>
        </a:p>
      </dgm:t>
    </dgm:pt>
    <dgm:pt modelId="{2A71F1D2-E940-4017-84BC-CC734D58E295}" type="parTrans" cxnId="{8926FFC7-DD80-44C6-9238-DE517185C352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8CF447A-29B6-4C7E-B404-9C714158B2C7}" type="sibTrans" cxnId="{8926FFC7-DD80-44C6-9238-DE517185C352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B8ACEC3C-90A5-48A9-9FAB-C30853BB7DE2}">
      <dgm:prSet custT="1"/>
      <dgm:spPr/>
      <dgm:t>
        <a:bodyPr/>
        <a:lstStyle/>
        <a:p>
          <a:r>
            <a:rPr lang="en-US" sz="2400">
              <a:effectLst/>
            </a:rPr>
            <a:t>24/7 Access</a:t>
          </a:r>
          <a:endParaRPr lang="en-US" sz="2400" dirty="0">
            <a:effectLst/>
          </a:endParaRPr>
        </a:p>
      </dgm:t>
    </dgm:pt>
    <dgm:pt modelId="{5F92A085-C6B7-48B0-9A29-601C9ABC3CA1}" type="parTrans" cxnId="{98957DA0-44D2-4384-B738-7BB1E2AEAD6B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CFC2E1BF-C301-4EA5-B481-E074CC7515EE}" type="sibTrans" cxnId="{98957DA0-44D2-4384-B738-7BB1E2AEAD6B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1FE9B45B-458B-40EC-A451-1F9407BF426C}">
      <dgm:prSet custT="1"/>
      <dgm:spPr/>
      <dgm:t>
        <a:bodyPr/>
        <a:lstStyle/>
        <a:p>
          <a:r>
            <a:rPr lang="en-US" sz="2400" b="0">
              <a:effectLst/>
            </a:rPr>
            <a:t>Need buy-in from staff: their engagement matters</a:t>
          </a:r>
          <a:endParaRPr lang="en-US" sz="2400" b="0" dirty="0">
            <a:effectLst/>
          </a:endParaRPr>
        </a:p>
      </dgm:t>
    </dgm:pt>
    <dgm:pt modelId="{CF0FDA65-87BA-40A2-8D26-2BF6383E0F4B}" type="parTrans" cxnId="{49593C25-ED45-47C1-894C-111BE8B6BB3C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40507264-BC51-4DFE-902E-D805EE8DDFC2}" type="sibTrans" cxnId="{49593C25-ED45-47C1-894C-111BE8B6BB3C}">
      <dgm:prSet/>
      <dgm:spPr/>
      <dgm:t>
        <a:bodyPr/>
        <a:lstStyle/>
        <a:p>
          <a:endParaRPr lang="en-US">
            <a:solidFill>
              <a:schemeClr val="tx1"/>
            </a:solidFill>
            <a:effectLst/>
          </a:endParaRPr>
        </a:p>
      </dgm:t>
    </dgm:pt>
    <dgm:pt modelId="{BCD9A670-2915-4434-B2DC-3D012031EFA7}" type="pres">
      <dgm:prSet presAssocID="{168E818C-A3C3-4F98-A197-8651E21E8C84}" presName="Name0" presStyleCnt="0">
        <dgm:presLayoutVars>
          <dgm:chMax val="7"/>
          <dgm:chPref val="7"/>
          <dgm:dir/>
        </dgm:presLayoutVars>
      </dgm:prSet>
      <dgm:spPr/>
    </dgm:pt>
    <dgm:pt modelId="{27555E66-770B-42DC-B04B-C5B7BCAA390C}" type="pres">
      <dgm:prSet presAssocID="{168E818C-A3C3-4F98-A197-8651E21E8C84}" presName="Name1" presStyleCnt="0"/>
      <dgm:spPr/>
    </dgm:pt>
    <dgm:pt modelId="{3888B0DE-1A11-4DAC-B3DD-625E4D6917A5}" type="pres">
      <dgm:prSet presAssocID="{168E818C-A3C3-4F98-A197-8651E21E8C84}" presName="cycle" presStyleCnt="0"/>
      <dgm:spPr/>
    </dgm:pt>
    <dgm:pt modelId="{94B38198-FFFE-4D75-9F6E-7B9DF89B167A}" type="pres">
      <dgm:prSet presAssocID="{168E818C-A3C3-4F98-A197-8651E21E8C84}" presName="srcNode" presStyleLbl="node1" presStyleIdx="0" presStyleCnt="6"/>
      <dgm:spPr/>
    </dgm:pt>
    <dgm:pt modelId="{87DFF7A9-A4C0-4914-9738-920100C397F5}" type="pres">
      <dgm:prSet presAssocID="{168E818C-A3C3-4F98-A197-8651E21E8C84}" presName="conn" presStyleLbl="parChTrans1D2" presStyleIdx="0" presStyleCnt="1"/>
      <dgm:spPr/>
    </dgm:pt>
    <dgm:pt modelId="{BFE78E7D-DAC5-4FA3-A2E3-244FED8A3EDE}" type="pres">
      <dgm:prSet presAssocID="{168E818C-A3C3-4F98-A197-8651E21E8C84}" presName="extraNode" presStyleLbl="node1" presStyleIdx="0" presStyleCnt="6"/>
      <dgm:spPr/>
    </dgm:pt>
    <dgm:pt modelId="{8DF0964D-2605-45E1-BA78-0BDE48C22457}" type="pres">
      <dgm:prSet presAssocID="{168E818C-A3C3-4F98-A197-8651E21E8C84}" presName="dstNode" presStyleLbl="node1" presStyleIdx="0" presStyleCnt="6"/>
      <dgm:spPr/>
    </dgm:pt>
    <dgm:pt modelId="{2F65A5C0-13FD-42BC-B7E0-72203E567808}" type="pres">
      <dgm:prSet presAssocID="{7DD571B2-18DF-4DCF-AFC9-DD43CA949A3D}" presName="text_1" presStyleLbl="node1" presStyleIdx="0" presStyleCnt="6">
        <dgm:presLayoutVars>
          <dgm:bulletEnabled val="1"/>
        </dgm:presLayoutVars>
      </dgm:prSet>
      <dgm:spPr/>
    </dgm:pt>
    <dgm:pt modelId="{A5B254B4-D29D-4459-9689-CDE0173429F8}" type="pres">
      <dgm:prSet presAssocID="{7DD571B2-18DF-4DCF-AFC9-DD43CA949A3D}" presName="accent_1" presStyleCnt="0"/>
      <dgm:spPr/>
    </dgm:pt>
    <dgm:pt modelId="{10004DA8-AC4A-4FFF-9AE8-178AFEC9ABA8}" type="pres">
      <dgm:prSet presAssocID="{7DD571B2-18DF-4DCF-AFC9-DD43CA949A3D}" presName="accentRepeatNode" presStyleLbl="solidFgAcc1" presStyleIdx="0" presStyleCnt="6"/>
      <dgm:spPr/>
    </dgm:pt>
    <dgm:pt modelId="{7C08E13A-86EA-4412-98AF-B4E02692D94F}" type="pres">
      <dgm:prSet presAssocID="{5E63F86D-673D-485A-9931-DB3A8BE43381}" presName="text_2" presStyleLbl="node1" presStyleIdx="1" presStyleCnt="6">
        <dgm:presLayoutVars>
          <dgm:bulletEnabled val="1"/>
        </dgm:presLayoutVars>
      </dgm:prSet>
      <dgm:spPr/>
    </dgm:pt>
    <dgm:pt modelId="{3A5B2483-AC34-4211-BDAD-732798E5588C}" type="pres">
      <dgm:prSet presAssocID="{5E63F86D-673D-485A-9931-DB3A8BE43381}" presName="accent_2" presStyleCnt="0"/>
      <dgm:spPr/>
    </dgm:pt>
    <dgm:pt modelId="{C27F5113-3D88-4A5D-A39B-2EE3939312E1}" type="pres">
      <dgm:prSet presAssocID="{5E63F86D-673D-485A-9931-DB3A8BE43381}" presName="accentRepeatNode" presStyleLbl="solidFgAcc1" presStyleIdx="1" presStyleCnt="6"/>
      <dgm:spPr/>
    </dgm:pt>
    <dgm:pt modelId="{BB84DEAC-C093-4449-8987-165CCB363F5C}" type="pres">
      <dgm:prSet presAssocID="{4ED77343-83A2-475A-9690-4FE8A46A0B95}" presName="text_3" presStyleLbl="node1" presStyleIdx="2" presStyleCnt="6" custScaleX="99794" custLinFactNeighborX="304" custLinFactNeighborY="4502">
        <dgm:presLayoutVars>
          <dgm:bulletEnabled val="1"/>
        </dgm:presLayoutVars>
      </dgm:prSet>
      <dgm:spPr/>
    </dgm:pt>
    <dgm:pt modelId="{5B2CD85A-3702-4906-9570-414BEC717D2E}" type="pres">
      <dgm:prSet presAssocID="{4ED77343-83A2-475A-9690-4FE8A46A0B95}" presName="accent_3" presStyleCnt="0"/>
      <dgm:spPr/>
    </dgm:pt>
    <dgm:pt modelId="{6FF3A581-0B9C-4989-B815-13D77E2D1DFD}" type="pres">
      <dgm:prSet presAssocID="{4ED77343-83A2-475A-9690-4FE8A46A0B95}" presName="accentRepeatNode" presStyleLbl="solidFgAcc1" presStyleIdx="2" presStyleCnt="6"/>
      <dgm:spPr/>
    </dgm:pt>
    <dgm:pt modelId="{733B1093-F9EF-4E12-9F4A-CC6008EB45D6}" type="pres">
      <dgm:prSet presAssocID="{A7568D11-0C86-4E04-BE83-5678F00C7D1B}" presName="text_4" presStyleLbl="node1" presStyleIdx="3" presStyleCnt="6">
        <dgm:presLayoutVars>
          <dgm:bulletEnabled val="1"/>
        </dgm:presLayoutVars>
      </dgm:prSet>
      <dgm:spPr/>
    </dgm:pt>
    <dgm:pt modelId="{3A416F25-8E72-4870-8EE5-28D5691C89BC}" type="pres">
      <dgm:prSet presAssocID="{A7568D11-0C86-4E04-BE83-5678F00C7D1B}" presName="accent_4" presStyleCnt="0"/>
      <dgm:spPr/>
    </dgm:pt>
    <dgm:pt modelId="{F1462E8E-A243-4625-82DE-72B98DB91C4B}" type="pres">
      <dgm:prSet presAssocID="{A7568D11-0C86-4E04-BE83-5678F00C7D1B}" presName="accentRepeatNode" presStyleLbl="solidFgAcc1" presStyleIdx="3" presStyleCnt="6"/>
      <dgm:spPr/>
    </dgm:pt>
    <dgm:pt modelId="{ECB61944-2DC7-46EB-A32F-FC48DA1E8567}" type="pres">
      <dgm:prSet presAssocID="{B8ACEC3C-90A5-48A9-9FAB-C30853BB7DE2}" presName="text_5" presStyleLbl="node1" presStyleIdx="4" presStyleCnt="6">
        <dgm:presLayoutVars>
          <dgm:bulletEnabled val="1"/>
        </dgm:presLayoutVars>
      </dgm:prSet>
      <dgm:spPr/>
    </dgm:pt>
    <dgm:pt modelId="{C5631F69-8DAB-43EA-942E-EA43239AEBA2}" type="pres">
      <dgm:prSet presAssocID="{B8ACEC3C-90A5-48A9-9FAB-C30853BB7DE2}" presName="accent_5" presStyleCnt="0"/>
      <dgm:spPr/>
    </dgm:pt>
    <dgm:pt modelId="{736F447A-DD72-445E-85B6-30621D3ADA6E}" type="pres">
      <dgm:prSet presAssocID="{B8ACEC3C-90A5-48A9-9FAB-C30853BB7DE2}" presName="accentRepeatNode" presStyleLbl="solidFgAcc1" presStyleIdx="4" presStyleCnt="6"/>
      <dgm:spPr/>
    </dgm:pt>
    <dgm:pt modelId="{8C8F9E2D-5991-402D-B7CE-AFE0164C0A88}" type="pres">
      <dgm:prSet presAssocID="{1FE9B45B-458B-40EC-A451-1F9407BF426C}" presName="text_6" presStyleLbl="node1" presStyleIdx="5" presStyleCnt="6">
        <dgm:presLayoutVars>
          <dgm:bulletEnabled val="1"/>
        </dgm:presLayoutVars>
      </dgm:prSet>
      <dgm:spPr/>
    </dgm:pt>
    <dgm:pt modelId="{086AF8E4-37D4-4975-AF0B-FA01B1AC0B0C}" type="pres">
      <dgm:prSet presAssocID="{1FE9B45B-458B-40EC-A451-1F9407BF426C}" presName="accent_6" presStyleCnt="0"/>
      <dgm:spPr/>
    </dgm:pt>
    <dgm:pt modelId="{23D5ADD5-ABE9-4708-8872-82796AEF94E4}" type="pres">
      <dgm:prSet presAssocID="{1FE9B45B-458B-40EC-A451-1F9407BF426C}" presName="accentRepeatNode" presStyleLbl="solidFgAcc1" presStyleIdx="5" presStyleCnt="6"/>
      <dgm:spPr/>
    </dgm:pt>
  </dgm:ptLst>
  <dgm:cxnLst>
    <dgm:cxn modelId="{49593C25-ED45-47C1-894C-111BE8B6BB3C}" srcId="{168E818C-A3C3-4F98-A197-8651E21E8C84}" destId="{1FE9B45B-458B-40EC-A451-1F9407BF426C}" srcOrd="5" destOrd="0" parTransId="{CF0FDA65-87BA-40A2-8D26-2BF6383E0F4B}" sibTransId="{40507264-BC51-4DFE-902E-D805EE8DDFC2}"/>
    <dgm:cxn modelId="{2458942E-FBB8-46DF-8A80-255E85AB6615}" srcId="{168E818C-A3C3-4F98-A197-8651E21E8C84}" destId="{7DD571B2-18DF-4DCF-AFC9-DD43CA949A3D}" srcOrd="0" destOrd="0" parTransId="{B8FE1F93-837D-4039-A859-47CF6DDC8EF7}" sibTransId="{6F9ACB3E-220D-4EC6-8294-1C4B151937F6}"/>
    <dgm:cxn modelId="{DA485E61-FDFA-471B-A047-B5B408B3D87C}" type="presOf" srcId="{4ED77343-83A2-475A-9690-4FE8A46A0B95}" destId="{BB84DEAC-C093-4449-8987-165CCB363F5C}" srcOrd="0" destOrd="0" presId="urn:microsoft.com/office/officeart/2008/layout/VerticalCurvedList"/>
    <dgm:cxn modelId="{33E1B29A-58E7-4899-BB07-2E4087627F7D}" srcId="{168E818C-A3C3-4F98-A197-8651E21E8C84}" destId="{4ED77343-83A2-475A-9690-4FE8A46A0B95}" srcOrd="2" destOrd="0" parTransId="{ADDBA0BE-1FB0-4368-B195-A32EF5C5D9DD}" sibTransId="{D3288151-E4A8-4BBA-8C6C-F616A89AFFA5}"/>
    <dgm:cxn modelId="{98957DA0-44D2-4384-B738-7BB1E2AEAD6B}" srcId="{168E818C-A3C3-4F98-A197-8651E21E8C84}" destId="{B8ACEC3C-90A5-48A9-9FAB-C30853BB7DE2}" srcOrd="4" destOrd="0" parTransId="{5F92A085-C6B7-48B0-9A29-601C9ABC3CA1}" sibTransId="{CFC2E1BF-C301-4EA5-B481-E074CC7515EE}"/>
    <dgm:cxn modelId="{F236F1B5-E527-4D58-9A65-5816DBC6BA09}" type="presOf" srcId="{168E818C-A3C3-4F98-A197-8651E21E8C84}" destId="{BCD9A670-2915-4434-B2DC-3D012031EFA7}" srcOrd="0" destOrd="0" presId="urn:microsoft.com/office/officeart/2008/layout/VerticalCurvedList"/>
    <dgm:cxn modelId="{8926FFC7-DD80-44C6-9238-DE517185C352}" srcId="{168E818C-A3C3-4F98-A197-8651E21E8C84}" destId="{A7568D11-0C86-4E04-BE83-5678F00C7D1B}" srcOrd="3" destOrd="0" parTransId="{2A71F1D2-E940-4017-84BC-CC734D58E295}" sibTransId="{18CF447A-29B6-4C7E-B404-9C714158B2C7}"/>
    <dgm:cxn modelId="{B0C1ACD5-4D2F-4F12-8094-A80E4096B5F9}" type="presOf" srcId="{A7568D11-0C86-4E04-BE83-5678F00C7D1B}" destId="{733B1093-F9EF-4E12-9F4A-CC6008EB45D6}" srcOrd="0" destOrd="0" presId="urn:microsoft.com/office/officeart/2008/layout/VerticalCurvedList"/>
    <dgm:cxn modelId="{9FF014DF-8BF0-4C93-BFD8-96D08EF956EB}" type="presOf" srcId="{6F9ACB3E-220D-4EC6-8294-1C4B151937F6}" destId="{87DFF7A9-A4C0-4914-9738-920100C397F5}" srcOrd="0" destOrd="0" presId="urn:microsoft.com/office/officeart/2008/layout/VerticalCurvedList"/>
    <dgm:cxn modelId="{1A13FAE2-EFDE-442B-83A3-6D426B39E364}" type="presOf" srcId="{1FE9B45B-458B-40EC-A451-1F9407BF426C}" destId="{8C8F9E2D-5991-402D-B7CE-AFE0164C0A88}" srcOrd="0" destOrd="0" presId="urn:microsoft.com/office/officeart/2008/layout/VerticalCurvedList"/>
    <dgm:cxn modelId="{AC1877EF-E969-4C8C-BE67-F7EE833640D8}" type="presOf" srcId="{B8ACEC3C-90A5-48A9-9FAB-C30853BB7DE2}" destId="{ECB61944-2DC7-46EB-A32F-FC48DA1E8567}" srcOrd="0" destOrd="0" presId="urn:microsoft.com/office/officeart/2008/layout/VerticalCurvedList"/>
    <dgm:cxn modelId="{087C2CF5-955D-437A-96A3-DFCFE5472949}" srcId="{168E818C-A3C3-4F98-A197-8651E21E8C84}" destId="{5E63F86D-673D-485A-9931-DB3A8BE43381}" srcOrd="1" destOrd="0" parTransId="{C854EBCB-B192-459E-B8C2-66AA2D7647B4}" sibTransId="{A1944390-8CD8-42A6-A20F-DB7702353851}"/>
    <dgm:cxn modelId="{488FEAFC-E102-4E61-9936-47F8B39FDA7C}" type="presOf" srcId="{5E63F86D-673D-485A-9931-DB3A8BE43381}" destId="{7C08E13A-86EA-4412-98AF-B4E02692D94F}" srcOrd="0" destOrd="0" presId="urn:microsoft.com/office/officeart/2008/layout/VerticalCurvedList"/>
    <dgm:cxn modelId="{6ADEDBFF-D2B3-4E9D-9FA8-A8C7FC2A70EF}" type="presOf" srcId="{7DD571B2-18DF-4DCF-AFC9-DD43CA949A3D}" destId="{2F65A5C0-13FD-42BC-B7E0-72203E567808}" srcOrd="0" destOrd="0" presId="urn:microsoft.com/office/officeart/2008/layout/VerticalCurvedList"/>
    <dgm:cxn modelId="{DE2EA2AD-FBBB-4BD2-BAFB-47DF2DEFA399}" type="presParOf" srcId="{BCD9A670-2915-4434-B2DC-3D012031EFA7}" destId="{27555E66-770B-42DC-B04B-C5B7BCAA390C}" srcOrd="0" destOrd="0" presId="urn:microsoft.com/office/officeart/2008/layout/VerticalCurvedList"/>
    <dgm:cxn modelId="{28F5D2C9-1CCD-4956-AA4B-0A75E6E413B0}" type="presParOf" srcId="{27555E66-770B-42DC-B04B-C5B7BCAA390C}" destId="{3888B0DE-1A11-4DAC-B3DD-625E4D6917A5}" srcOrd="0" destOrd="0" presId="urn:microsoft.com/office/officeart/2008/layout/VerticalCurvedList"/>
    <dgm:cxn modelId="{A4608C97-B79D-4D12-9D59-91689DD508B3}" type="presParOf" srcId="{3888B0DE-1A11-4DAC-B3DD-625E4D6917A5}" destId="{94B38198-FFFE-4D75-9F6E-7B9DF89B167A}" srcOrd="0" destOrd="0" presId="urn:microsoft.com/office/officeart/2008/layout/VerticalCurvedList"/>
    <dgm:cxn modelId="{EB62C83F-5F4A-476D-9E17-D13449EF1B89}" type="presParOf" srcId="{3888B0DE-1A11-4DAC-B3DD-625E4D6917A5}" destId="{87DFF7A9-A4C0-4914-9738-920100C397F5}" srcOrd="1" destOrd="0" presId="urn:microsoft.com/office/officeart/2008/layout/VerticalCurvedList"/>
    <dgm:cxn modelId="{EEB8C5F7-5214-4B4E-BEFF-F7E0DE851C81}" type="presParOf" srcId="{3888B0DE-1A11-4DAC-B3DD-625E4D6917A5}" destId="{BFE78E7D-DAC5-4FA3-A2E3-244FED8A3EDE}" srcOrd="2" destOrd="0" presId="urn:microsoft.com/office/officeart/2008/layout/VerticalCurvedList"/>
    <dgm:cxn modelId="{9FD03532-FCDE-46FA-81A6-28A863CBB7AA}" type="presParOf" srcId="{3888B0DE-1A11-4DAC-B3DD-625E4D6917A5}" destId="{8DF0964D-2605-45E1-BA78-0BDE48C22457}" srcOrd="3" destOrd="0" presId="urn:microsoft.com/office/officeart/2008/layout/VerticalCurvedList"/>
    <dgm:cxn modelId="{B406711C-7549-4085-A8D7-948CB553F84B}" type="presParOf" srcId="{27555E66-770B-42DC-B04B-C5B7BCAA390C}" destId="{2F65A5C0-13FD-42BC-B7E0-72203E567808}" srcOrd="1" destOrd="0" presId="urn:microsoft.com/office/officeart/2008/layout/VerticalCurvedList"/>
    <dgm:cxn modelId="{80AC4B36-AA01-47FF-BC4A-7A4897308BA4}" type="presParOf" srcId="{27555E66-770B-42DC-B04B-C5B7BCAA390C}" destId="{A5B254B4-D29D-4459-9689-CDE0173429F8}" srcOrd="2" destOrd="0" presId="urn:microsoft.com/office/officeart/2008/layout/VerticalCurvedList"/>
    <dgm:cxn modelId="{B44638BC-06D3-495A-893F-78561FEC2B99}" type="presParOf" srcId="{A5B254B4-D29D-4459-9689-CDE0173429F8}" destId="{10004DA8-AC4A-4FFF-9AE8-178AFEC9ABA8}" srcOrd="0" destOrd="0" presId="urn:microsoft.com/office/officeart/2008/layout/VerticalCurvedList"/>
    <dgm:cxn modelId="{1F5D1086-24DE-42F4-B329-8776EE6D505B}" type="presParOf" srcId="{27555E66-770B-42DC-B04B-C5B7BCAA390C}" destId="{7C08E13A-86EA-4412-98AF-B4E02692D94F}" srcOrd="3" destOrd="0" presId="urn:microsoft.com/office/officeart/2008/layout/VerticalCurvedList"/>
    <dgm:cxn modelId="{C719013F-3E2A-4BEE-AE13-AEA8492273BE}" type="presParOf" srcId="{27555E66-770B-42DC-B04B-C5B7BCAA390C}" destId="{3A5B2483-AC34-4211-BDAD-732798E5588C}" srcOrd="4" destOrd="0" presId="urn:microsoft.com/office/officeart/2008/layout/VerticalCurvedList"/>
    <dgm:cxn modelId="{1712E572-3DC1-4E6A-98CE-8AA0BC7C7438}" type="presParOf" srcId="{3A5B2483-AC34-4211-BDAD-732798E5588C}" destId="{C27F5113-3D88-4A5D-A39B-2EE3939312E1}" srcOrd="0" destOrd="0" presId="urn:microsoft.com/office/officeart/2008/layout/VerticalCurvedList"/>
    <dgm:cxn modelId="{0CC54405-BEEA-4A36-90B8-5859DD111981}" type="presParOf" srcId="{27555E66-770B-42DC-B04B-C5B7BCAA390C}" destId="{BB84DEAC-C093-4449-8987-165CCB363F5C}" srcOrd="5" destOrd="0" presId="urn:microsoft.com/office/officeart/2008/layout/VerticalCurvedList"/>
    <dgm:cxn modelId="{9A1FF292-9D2F-4EC8-A960-F9D39DEC0BDD}" type="presParOf" srcId="{27555E66-770B-42DC-B04B-C5B7BCAA390C}" destId="{5B2CD85A-3702-4906-9570-414BEC717D2E}" srcOrd="6" destOrd="0" presId="urn:microsoft.com/office/officeart/2008/layout/VerticalCurvedList"/>
    <dgm:cxn modelId="{BDD28516-6938-4C74-B898-F5DAB8D383B5}" type="presParOf" srcId="{5B2CD85A-3702-4906-9570-414BEC717D2E}" destId="{6FF3A581-0B9C-4989-B815-13D77E2D1DFD}" srcOrd="0" destOrd="0" presId="urn:microsoft.com/office/officeart/2008/layout/VerticalCurvedList"/>
    <dgm:cxn modelId="{1A862785-3D36-4D63-B43B-C91491A04B2C}" type="presParOf" srcId="{27555E66-770B-42DC-B04B-C5B7BCAA390C}" destId="{733B1093-F9EF-4E12-9F4A-CC6008EB45D6}" srcOrd="7" destOrd="0" presId="urn:microsoft.com/office/officeart/2008/layout/VerticalCurvedList"/>
    <dgm:cxn modelId="{053C7E57-BBD2-48AD-8B60-E5C8529BA55F}" type="presParOf" srcId="{27555E66-770B-42DC-B04B-C5B7BCAA390C}" destId="{3A416F25-8E72-4870-8EE5-28D5691C89BC}" srcOrd="8" destOrd="0" presId="urn:microsoft.com/office/officeart/2008/layout/VerticalCurvedList"/>
    <dgm:cxn modelId="{ED536157-49FF-41D9-BA2B-E62CA6EA22A1}" type="presParOf" srcId="{3A416F25-8E72-4870-8EE5-28D5691C89BC}" destId="{F1462E8E-A243-4625-82DE-72B98DB91C4B}" srcOrd="0" destOrd="0" presId="urn:microsoft.com/office/officeart/2008/layout/VerticalCurvedList"/>
    <dgm:cxn modelId="{EA8D56E6-6A74-4BD5-B005-A19610A57935}" type="presParOf" srcId="{27555E66-770B-42DC-B04B-C5B7BCAA390C}" destId="{ECB61944-2DC7-46EB-A32F-FC48DA1E8567}" srcOrd="9" destOrd="0" presId="urn:microsoft.com/office/officeart/2008/layout/VerticalCurvedList"/>
    <dgm:cxn modelId="{46352E96-44AD-49E8-9ECC-AB55B9A8E38D}" type="presParOf" srcId="{27555E66-770B-42DC-B04B-C5B7BCAA390C}" destId="{C5631F69-8DAB-43EA-942E-EA43239AEBA2}" srcOrd="10" destOrd="0" presId="urn:microsoft.com/office/officeart/2008/layout/VerticalCurvedList"/>
    <dgm:cxn modelId="{FF6E61C7-F73F-44D6-8BC1-7127FD36FA26}" type="presParOf" srcId="{C5631F69-8DAB-43EA-942E-EA43239AEBA2}" destId="{736F447A-DD72-445E-85B6-30621D3ADA6E}" srcOrd="0" destOrd="0" presId="urn:microsoft.com/office/officeart/2008/layout/VerticalCurvedList"/>
    <dgm:cxn modelId="{8CD3561E-576B-4085-B551-47A2F62090FF}" type="presParOf" srcId="{27555E66-770B-42DC-B04B-C5B7BCAA390C}" destId="{8C8F9E2D-5991-402D-B7CE-AFE0164C0A88}" srcOrd="11" destOrd="0" presId="urn:microsoft.com/office/officeart/2008/layout/VerticalCurvedList"/>
    <dgm:cxn modelId="{5F963466-E7B0-43FD-8D6B-3E37FB070329}" type="presParOf" srcId="{27555E66-770B-42DC-B04B-C5B7BCAA390C}" destId="{086AF8E4-37D4-4975-AF0B-FA01B1AC0B0C}" srcOrd="12" destOrd="0" presId="urn:microsoft.com/office/officeart/2008/layout/VerticalCurvedList"/>
    <dgm:cxn modelId="{2616FE38-CBDF-4CAD-B5B7-68B5F8E466E4}" type="presParOf" srcId="{086AF8E4-37D4-4975-AF0B-FA01B1AC0B0C}" destId="{23D5ADD5-ABE9-4708-8872-82796AEF94E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0ECD89-80DD-4460-B67E-205A24CDCF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41317-7243-4903-BEF8-4CC25FDE92D4}">
      <dgm:prSet phldrT="[Text]"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Charter </a:t>
          </a:r>
        </a:p>
      </dgm:t>
    </dgm:pt>
    <dgm:pt modelId="{2F47B7E0-5023-4582-864F-5DCCA109AB46}" type="parTrans" cxnId="{E068943B-DA82-4D06-A6D9-EE9D4E46ABBB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7164D2D-7C33-4158-B925-A37DC60A4287}" type="sibTrans" cxnId="{E068943B-DA82-4D06-A6D9-EE9D4E46ABBB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5BED01E3-6548-4C47-BFD9-065F4C44037D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Formal structure</a:t>
          </a:r>
        </a:p>
      </dgm:t>
    </dgm:pt>
    <dgm:pt modelId="{F0AA96CC-6516-46B3-B216-66FE2E4727AB}" type="parTrans" cxnId="{34F4603E-7CA5-4BEA-81DE-85745239972F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47FBB5FB-9212-4DFB-AA22-FBF4A8A23A65}" type="sibTrans" cxnId="{34F4603E-7CA5-4BEA-81DE-85745239972F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23EB348C-191B-4940-A788-1367C62BFF13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Cadence</a:t>
          </a:r>
        </a:p>
      </dgm:t>
    </dgm:pt>
    <dgm:pt modelId="{CB7DEAC1-6382-4836-871D-6D1B2A3B197A}" type="parTrans" cxnId="{A9C3B291-C0A7-4A5C-B088-27813DAAB5CA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12F6178E-57A4-40D9-94F2-FFCAED708369}" type="sibTrans" cxnId="{A9C3B291-C0A7-4A5C-B088-27813DAAB5CA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B2E264B-AE76-4EC8-8681-49C91BF9A7D6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Agenda &amp; minutes</a:t>
          </a:r>
        </a:p>
      </dgm:t>
    </dgm:pt>
    <dgm:pt modelId="{91D1438B-FCBD-43A2-BC63-4CB8D4AF6485}" type="parTrans" cxnId="{893300C2-98CC-4B1E-A7C9-EC7F15F03BD3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9C722B08-EC74-46EC-800D-8F397A2C5CC7}" type="sibTrans" cxnId="{893300C2-98CC-4B1E-A7C9-EC7F15F03BD3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65D40398-7644-457B-BB9A-2B16CE5B3ABF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Dashboard </a:t>
          </a:r>
        </a:p>
      </dgm:t>
    </dgm:pt>
    <dgm:pt modelId="{25D63678-79B6-49B4-AF56-D20277565FF2}" type="parTrans" cxnId="{16B9C6E5-8973-405B-B89D-DE89BE5F422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03CE90BF-52B5-4717-92A5-4AFBF65CD63B}" type="sibTrans" cxnId="{16B9C6E5-8973-405B-B89D-DE89BE5F422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62994ADB-3C8D-4F28-9EAE-149CF3252417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Monitor trends </a:t>
          </a:r>
        </a:p>
      </dgm:t>
    </dgm:pt>
    <dgm:pt modelId="{87896953-7F5A-4F58-B7B3-2DCC0CE6DE0B}" type="parTrans" cxnId="{25D58798-CFBA-412E-87CE-28C14EE5841B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636BE2F3-BA69-48CE-87A0-9ADE03714631}" type="sibTrans" cxnId="{25D58798-CFBA-412E-87CE-28C14EE5841B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E415A23A-5A54-468D-BE39-F07FFF69AA86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Develop policy</a:t>
          </a:r>
        </a:p>
      </dgm:t>
    </dgm:pt>
    <dgm:pt modelId="{0B20B084-5716-4E9E-B659-AA652FA95754}" type="parTrans" cxnId="{92CC77F0-73C2-4A77-9B84-DD892A81E9A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DB3DFC9E-B2D0-4078-8C81-74B825BEE0DD}" type="sibTrans" cxnId="{92CC77F0-73C2-4A77-9B84-DD892A81E9A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2712B425-882C-4DDB-B6BE-B3E67902FA56}">
      <dgm:prSet custT="1"/>
      <dgm:spPr>
        <a:solidFill>
          <a:srgbClr val="00AAA3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  <a:effectLst/>
            </a:rPr>
            <a:t>        Event oversight </a:t>
          </a:r>
        </a:p>
      </dgm:t>
    </dgm:pt>
    <dgm:pt modelId="{0173334B-6B27-4469-B6E3-5435CDAC5BDA}" type="parTrans" cxnId="{C2D39F5F-85B0-46F9-A688-563A9EFD31C8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8D801E53-3B78-4DFD-8B12-B35A57C6FBB2}" type="sibTrans" cxnId="{C2D39F5F-85B0-46F9-A688-563A9EFD31C8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1A8C8EB8-8300-4B22-8D91-5FC8A46E8D0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Outlines goals, rules of engagement</a:t>
          </a:r>
        </a:p>
      </dgm:t>
    </dgm:pt>
    <dgm:pt modelId="{944261ED-F496-439F-92F1-8415167CCF7A}" type="parTrans" cxnId="{A4B899C9-273F-44E1-A893-EE19BBECEDAD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5518EB1-CB4C-4FDB-838B-180B51E72328}" type="sibTrans" cxnId="{A4B899C9-273F-44E1-A893-EE19BBECEDAD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C499066B-808E-4197-B1E1-507E7F095D7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Robert’s rules of order</a:t>
          </a:r>
        </a:p>
      </dgm:t>
    </dgm:pt>
    <dgm:pt modelId="{90C2C4F2-FF02-4074-AA73-4423E4912584}" type="parTrans" cxnId="{4E4C0078-6D39-461D-B2CF-DB36F7844B5E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56091552-ADC9-4A56-91CE-013E9705CC16}" type="sibTrans" cxnId="{4E4C0078-6D39-461D-B2CF-DB36F7844B5E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6D4F5D19-4E37-42D0-BA5C-9C4AEC49ABF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Monthly, Bimonthly, or Quarterly</a:t>
          </a:r>
        </a:p>
      </dgm:t>
    </dgm:pt>
    <dgm:pt modelId="{0C642714-64D0-4204-AE63-EB51274D5264}" type="parTrans" cxnId="{4F0A2EAA-7032-4CFF-BD90-293216ECCE40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1726F7B-5812-4DB7-9093-13C100299652}" type="sibTrans" cxnId="{4F0A2EAA-7032-4CFF-BD90-293216ECCE40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46302948-E560-4192-B97F-D323B1BDB1D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Blinded outcomes (SSI, ED Visits, Readmissions, etc…) and                     unblinded costs (surgeon and procedure-specific)</a:t>
          </a:r>
        </a:p>
      </dgm:t>
    </dgm:pt>
    <dgm:pt modelId="{74EC978D-AE44-4D7A-85A4-B5EC92415389}" type="parTrans" cxnId="{5662DFDE-72C7-460E-9294-55908FFB99C2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5A035D0A-F725-4985-AAC2-4C72F11BFB44}" type="sibTrans" cxnId="{5662DFDE-72C7-460E-9294-55908FFB99C2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DBC9317-AA7E-4FE4-B6DA-12011D1DBE5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E.g., robotic downtime policy; endowrist return procedure; scrub tech assistant policy; robotic assistant in-house learning program</a:t>
          </a:r>
        </a:p>
      </dgm:t>
    </dgm:pt>
    <dgm:pt modelId="{2BDFCC9D-5D45-4E12-BEBD-62D752D288EE}" type="parTrans" cxnId="{AFC06017-88F5-4C2E-91B0-577837AEF744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9F0C38B4-C0FB-4F84-AAB9-EEF538FFEA9E}" type="sibTrans" cxnId="{AFC06017-88F5-4C2E-91B0-577837AEF744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99EFF5B-1EAD-4C0C-9C19-0427B6287DC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Case volumes, FCOTS, TAT, after hours use, and block utilization</a:t>
          </a:r>
        </a:p>
      </dgm:t>
    </dgm:pt>
    <dgm:pt modelId="{BC754162-FBF1-4D08-AF85-815161BDF7C1}" type="parTrans" cxnId="{7B10C6BD-2D62-48E6-A490-FBEC6E6B4D9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689FA83B-87CE-4ABB-A12E-319323189FD5}" type="sibTrans" cxnId="{7B10C6BD-2D62-48E6-A490-FBEC6E6B4D9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3F541BC-C82A-4A80-B992-FAF337E24C3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CME; community outreach events; philanthropy engagements;                 marketing; celebrations; </a:t>
          </a:r>
          <a:r>
            <a:rPr lang="en-US" sz="1600" dirty="0" err="1">
              <a:solidFill>
                <a:schemeClr val="tx1"/>
              </a:solidFill>
              <a:effectLst/>
            </a:rPr>
            <a:t>ProForma</a:t>
          </a:r>
          <a:r>
            <a:rPr lang="en-US" sz="1600" dirty="0">
              <a:solidFill>
                <a:schemeClr val="tx1"/>
              </a:solidFill>
              <a:effectLst/>
            </a:rPr>
            <a:t> development; etc.</a:t>
          </a:r>
        </a:p>
      </dgm:t>
    </dgm:pt>
    <dgm:pt modelId="{C0B11256-7F13-461C-91B6-D75DB2C42DD5}" type="parTrans" cxnId="{D4D6B5C8-C66B-446A-B40F-4388903D263C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3717BAC9-386D-4F30-A728-83A2E4CAEBD9}" type="sibTrans" cxnId="{D4D6B5C8-C66B-446A-B40F-4388903D263C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E5E1CE7D-167C-4AE5-A71B-8076ACB07C3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</a:rPr>
            <a:t>Sets items for discussion and review</a:t>
          </a:r>
        </a:p>
      </dgm:t>
    </dgm:pt>
    <dgm:pt modelId="{103E5D45-D7A2-49E6-846E-4DBC0F248EE9}" type="parTrans" cxnId="{D48CBF86-03B5-4EF7-A9B9-648DB1439BC5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ED29D66A-3809-46B6-8C94-28AE0CA2DD59}" type="sibTrans" cxnId="{D48CBF86-03B5-4EF7-A9B9-648DB1439BC5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52C41F0C-4A64-4927-864C-49FB8EB1C982}" type="pres">
      <dgm:prSet presAssocID="{150ECD89-80DD-4460-B67E-205A24CDCF38}" presName="Name0" presStyleCnt="0">
        <dgm:presLayoutVars>
          <dgm:dir/>
          <dgm:animLvl val="lvl"/>
          <dgm:resizeHandles val="exact"/>
        </dgm:presLayoutVars>
      </dgm:prSet>
      <dgm:spPr/>
    </dgm:pt>
    <dgm:pt modelId="{8DD2EA2C-2B94-44AB-9836-02D17F3D3151}" type="pres">
      <dgm:prSet presAssocID="{87A41317-7243-4903-BEF8-4CC25FDE92D4}" presName="linNode" presStyleCnt="0"/>
      <dgm:spPr/>
    </dgm:pt>
    <dgm:pt modelId="{474107EB-A609-4276-B277-C818E2992C96}" type="pres">
      <dgm:prSet presAssocID="{87A41317-7243-4903-BEF8-4CC25FDE92D4}" presName="parentText" presStyleLbl="node1" presStyleIdx="0" presStyleCnt="8" custScaleX="93008">
        <dgm:presLayoutVars>
          <dgm:chMax val="1"/>
          <dgm:bulletEnabled val="1"/>
        </dgm:presLayoutVars>
      </dgm:prSet>
      <dgm:spPr/>
    </dgm:pt>
    <dgm:pt modelId="{3AB30DF5-B8DA-4B5F-8CF1-A8CEC672F82E}" type="pres">
      <dgm:prSet presAssocID="{87A41317-7243-4903-BEF8-4CC25FDE92D4}" presName="descendantText" presStyleLbl="alignAccFollowNode1" presStyleIdx="0" presStyleCnt="8" custScaleX="93673">
        <dgm:presLayoutVars>
          <dgm:bulletEnabled val="1"/>
        </dgm:presLayoutVars>
      </dgm:prSet>
      <dgm:spPr/>
    </dgm:pt>
    <dgm:pt modelId="{BBECA338-671A-4D61-B335-84168544BE45}" type="pres">
      <dgm:prSet presAssocID="{37164D2D-7C33-4158-B925-A37DC60A4287}" presName="sp" presStyleCnt="0"/>
      <dgm:spPr/>
    </dgm:pt>
    <dgm:pt modelId="{7B6EFAAF-482C-4852-9C8B-DF798DEFC153}" type="pres">
      <dgm:prSet presAssocID="{5BED01E3-6548-4C47-BFD9-065F4C44037D}" presName="linNode" presStyleCnt="0"/>
      <dgm:spPr/>
    </dgm:pt>
    <dgm:pt modelId="{2EF0DEBB-553C-498C-8FB0-044540423AE1}" type="pres">
      <dgm:prSet presAssocID="{5BED01E3-6548-4C47-BFD9-065F4C44037D}" presName="parentText" presStyleLbl="node1" presStyleIdx="1" presStyleCnt="8" custScaleX="93008">
        <dgm:presLayoutVars>
          <dgm:chMax val="1"/>
          <dgm:bulletEnabled val="1"/>
        </dgm:presLayoutVars>
      </dgm:prSet>
      <dgm:spPr/>
    </dgm:pt>
    <dgm:pt modelId="{7E231D6B-A113-405E-978B-9489E8840A1B}" type="pres">
      <dgm:prSet presAssocID="{5BED01E3-6548-4C47-BFD9-065F4C44037D}" presName="descendantText" presStyleLbl="alignAccFollowNode1" presStyleIdx="1" presStyleCnt="8" custScaleX="93673">
        <dgm:presLayoutVars>
          <dgm:bulletEnabled val="1"/>
        </dgm:presLayoutVars>
      </dgm:prSet>
      <dgm:spPr/>
    </dgm:pt>
    <dgm:pt modelId="{3DE78C64-5AB9-41C8-AE61-60AF9FFC0BB5}" type="pres">
      <dgm:prSet presAssocID="{47FBB5FB-9212-4DFB-AA22-FBF4A8A23A65}" presName="sp" presStyleCnt="0"/>
      <dgm:spPr/>
    </dgm:pt>
    <dgm:pt modelId="{7299882F-B259-4A47-ABF7-267B15A9FA75}" type="pres">
      <dgm:prSet presAssocID="{23EB348C-191B-4940-A788-1367C62BFF13}" presName="linNode" presStyleCnt="0"/>
      <dgm:spPr/>
    </dgm:pt>
    <dgm:pt modelId="{237484D2-9E83-4469-A9EC-BAB2DAA0E7DA}" type="pres">
      <dgm:prSet presAssocID="{23EB348C-191B-4940-A788-1367C62BFF13}" presName="parentText" presStyleLbl="node1" presStyleIdx="2" presStyleCnt="8" custScaleX="93008">
        <dgm:presLayoutVars>
          <dgm:chMax val="1"/>
          <dgm:bulletEnabled val="1"/>
        </dgm:presLayoutVars>
      </dgm:prSet>
      <dgm:spPr/>
    </dgm:pt>
    <dgm:pt modelId="{14683160-65B4-4E62-955F-8E60A8E0DDB8}" type="pres">
      <dgm:prSet presAssocID="{23EB348C-191B-4940-A788-1367C62BFF13}" presName="descendantText" presStyleLbl="alignAccFollowNode1" presStyleIdx="2" presStyleCnt="8" custScaleX="93673">
        <dgm:presLayoutVars>
          <dgm:bulletEnabled val="1"/>
        </dgm:presLayoutVars>
      </dgm:prSet>
      <dgm:spPr/>
    </dgm:pt>
    <dgm:pt modelId="{5D633743-9400-4B98-AF2B-59E6522D4732}" type="pres">
      <dgm:prSet presAssocID="{12F6178E-57A4-40D9-94F2-FFCAED708369}" presName="sp" presStyleCnt="0"/>
      <dgm:spPr/>
    </dgm:pt>
    <dgm:pt modelId="{6BEA8801-AD11-411B-8273-9F05EEADFF38}" type="pres">
      <dgm:prSet presAssocID="{3B2E264B-AE76-4EC8-8681-49C91BF9A7D6}" presName="linNode" presStyleCnt="0"/>
      <dgm:spPr/>
    </dgm:pt>
    <dgm:pt modelId="{0918B840-05E3-4071-A235-29B29622DB2E}" type="pres">
      <dgm:prSet presAssocID="{3B2E264B-AE76-4EC8-8681-49C91BF9A7D6}" presName="parentText" presStyleLbl="node1" presStyleIdx="3" presStyleCnt="8" custScaleX="93008">
        <dgm:presLayoutVars>
          <dgm:chMax val="1"/>
          <dgm:bulletEnabled val="1"/>
        </dgm:presLayoutVars>
      </dgm:prSet>
      <dgm:spPr/>
    </dgm:pt>
    <dgm:pt modelId="{4C6B5EF8-B8DB-45DA-AB98-0C4FE6DD86C7}" type="pres">
      <dgm:prSet presAssocID="{3B2E264B-AE76-4EC8-8681-49C91BF9A7D6}" presName="descendantText" presStyleLbl="alignAccFollowNode1" presStyleIdx="3" presStyleCnt="8" custScaleX="93673">
        <dgm:presLayoutVars>
          <dgm:bulletEnabled val="1"/>
        </dgm:presLayoutVars>
      </dgm:prSet>
      <dgm:spPr/>
    </dgm:pt>
    <dgm:pt modelId="{A01DA364-F5FC-4CF7-94E4-7A929BC170B0}" type="pres">
      <dgm:prSet presAssocID="{9C722B08-EC74-46EC-800D-8F397A2C5CC7}" presName="sp" presStyleCnt="0"/>
      <dgm:spPr/>
    </dgm:pt>
    <dgm:pt modelId="{86EB353D-D491-4D5F-B918-B19C40B9EEA7}" type="pres">
      <dgm:prSet presAssocID="{65D40398-7644-457B-BB9A-2B16CE5B3ABF}" presName="linNode" presStyleCnt="0"/>
      <dgm:spPr/>
    </dgm:pt>
    <dgm:pt modelId="{C0EBCDB8-D12B-40E6-86FA-78785026726D}" type="pres">
      <dgm:prSet presAssocID="{65D40398-7644-457B-BB9A-2B16CE5B3ABF}" presName="parentText" presStyleLbl="node1" presStyleIdx="4" presStyleCnt="8" custScaleX="93008">
        <dgm:presLayoutVars>
          <dgm:chMax val="1"/>
          <dgm:bulletEnabled val="1"/>
        </dgm:presLayoutVars>
      </dgm:prSet>
      <dgm:spPr/>
    </dgm:pt>
    <dgm:pt modelId="{CEB6545A-DB49-4A17-9C0F-99AFC919B51F}" type="pres">
      <dgm:prSet presAssocID="{65D40398-7644-457B-BB9A-2B16CE5B3ABF}" presName="descendantText" presStyleLbl="alignAccFollowNode1" presStyleIdx="4" presStyleCnt="8" custScaleX="93673">
        <dgm:presLayoutVars>
          <dgm:bulletEnabled val="1"/>
        </dgm:presLayoutVars>
      </dgm:prSet>
      <dgm:spPr/>
    </dgm:pt>
    <dgm:pt modelId="{A8B71956-BCCB-4E5C-B50A-87FED59E8EFD}" type="pres">
      <dgm:prSet presAssocID="{03CE90BF-52B5-4717-92A5-4AFBF65CD63B}" presName="sp" presStyleCnt="0"/>
      <dgm:spPr/>
    </dgm:pt>
    <dgm:pt modelId="{FA52FEE5-F11E-44C8-A1E4-0685B6CC6343}" type="pres">
      <dgm:prSet presAssocID="{62994ADB-3C8D-4F28-9EAE-149CF3252417}" presName="linNode" presStyleCnt="0"/>
      <dgm:spPr/>
    </dgm:pt>
    <dgm:pt modelId="{0B585FF0-9849-4BD1-94E6-B57AA69C1660}" type="pres">
      <dgm:prSet presAssocID="{62994ADB-3C8D-4F28-9EAE-149CF3252417}" presName="parentText" presStyleLbl="node1" presStyleIdx="5" presStyleCnt="8" custScaleX="93008">
        <dgm:presLayoutVars>
          <dgm:chMax val="1"/>
          <dgm:bulletEnabled val="1"/>
        </dgm:presLayoutVars>
      </dgm:prSet>
      <dgm:spPr/>
    </dgm:pt>
    <dgm:pt modelId="{5CB37CA1-692E-44C0-AC0D-4CA540FBCEB7}" type="pres">
      <dgm:prSet presAssocID="{62994ADB-3C8D-4F28-9EAE-149CF3252417}" presName="descendantText" presStyleLbl="alignAccFollowNode1" presStyleIdx="5" presStyleCnt="8" custScaleX="93673">
        <dgm:presLayoutVars>
          <dgm:bulletEnabled val="1"/>
        </dgm:presLayoutVars>
      </dgm:prSet>
      <dgm:spPr/>
    </dgm:pt>
    <dgm:pt modelId="{2998E1D7-D75A-4124-AE5A-571E826D6905}" type="pres">
      <dgm:prSet presAssocID="{636BE2F3-BA69-48CE-87A0-9ADE03714631}" presName="sp" presStyleCnt="0"/>
      <dgm:spPr/>
    </dgm:pt>
    <dgm:pt modelId="{6B293232-F812-4656-895D-075E76FAC607}" type="pres">
      <dgm:prSet presAssocID="{E415A23A-5A54-468D-BE39-F07FFF69AA86}" presName="linNode" presStyleCnt="0"/>
      <dgm:spPr/>
    </dgm:pt>
    <dgm:pt modelId="{899F7BDD-2C59-4566-8A6E-2614C5537EF8}" type="pres">
      <dgm:prSet presAssocID="{E415A23A-5A54-468D-BE39-F07FFF69AA86}" presName="parentText" presStyleLbl="node1" presStyleIdx="6" presStyleCnt="8" custScaleX="93008">
        <dgm:presLayoutVars>
          <dgm:chMax val="1"/>
          <dgm:bulletEnabled val="1"/>
        </dgm:presLayoutVars>
      </dgm:prSet>
      <dgm:spPr/>
    </dgm:pt>
    <dgm:pt modelId="{2CF7398A-E8C9-4A6C-AEB2-A2C6FE255B8D}" type="pres">
      <dgm:prSet presAssocID="{E415A23A-5A54-468D-BE39-F07FFF69AA86}" presName="descendantText" presStyleLbl="alignAccFollowNode1" presStyleIdx="6" presStyleCnt="8" custScaleX="93673">
        <dgm:presLayoutVars>
          <dgm:bulletEnabled val="1"/>
        </dgm:presLayoutVars>
      </dgm:prSet>
      <dgm:spPr/>
    </dgm:pt>
    <dgm:pt modelId="{ADBEA491-C62A-4CC9-B540-0C9249A533A8}" type="pres">
      <dgm:prSet presAssocID="{DB3DFC9E-B2D0-4078-8C81-74B825BEE0DD}" presName="sp" presStyleCnt="0"/>
      <dgm:spPr/>
    </dgm:pt>
    <dgm:pt modelId="{7FAB1209-FA60-41D1-8D0C-3165F7CD7D1B}" type="pres">
      <dgm:prSet presAssocID="{2712B425-882C-4DDB-B6BE-B3E67902FA56}" presName="linNode" presStyleCnt="0"/>
      <dgm:spPr/>
    </dgm:pt>
    <dgm:pt modelId="{56FD6A30-6585-4BEF-8006-083F0DE545C5}" type="pres">
      <dgm:prSet presAssocID="{2712B425-882C-4DDB-B6BE-B3E67902FA56}" presName="parentText" presStyleLbl="node1" presStyleIdx="7" presStyleCnt="8" custScaleX="93008">
        <dgm:presLayoutVars>
          <dgm:chMax val="1"/>
          <dgm:bulletEnabled val="1"/>
        </dgm:presLayoutVars>
      </dgm:prSet>
      <dgm:spPr/>
    </dgm:pt>
    <dgm:pt modelId="{C9D6CE78-ECBD-43B1-BBED-E254374685AF}" type="pres">
      <dgm:prSet presAssocID="{2712B425-882C-4DDB-B6BE-B3E67902FA56}" presName="descendantText" presStyleLbl="alignAccFollowNode1" presStyleIdx="7" presStyleCnt="8" custScaleX="93673">
        <dgm:presLayoutVars>
          <dgm:bulletEnabled val="1"/>
        </dgm:presLayoutVars>
      </dgm:prSet>
      <dgm:spPr/>
    </dgm:pt>
  </dgm:ptLst>
  <dgm:cxnLst>
    <dgm:cxn modelId="{DEFC1310-D3F9-4A25-9EEE-008A25FE5FB6}" type="presOf" srcId="{23EB348C-191B-4940-A788-1367C62BFF13}" destId="{237484D2-9E83-4469-A9EC-BAB2DAA0E7DA}" srcOrd="0" destOrd="0" presId="urn:microsoft.com/office/officeart/2005/8/layout/vList5"/>
    <dgm:cxn modelId="{AFC06017-88F5-4C2E-91B0-577837AEF744}" srcId="{E415A23A-5A54-468D-BE39-F07FFF69AA86}" destId="{3DBC9317-AA7E-4FE4-B6DA-12011D1DBE54}" srcOrd="0" destOrd="0" parTransId="{2BDFCC9D-5D45-4E12-BEBD-62D752D288EE}" sibTransId="{9F0C38B4-C0FB-4F84-AAB9-EEF538FFEA9E}"/>
    <dgm:cxn modelId="{FCDF221A-4E4B-4FA7-923B-EA283C7B5DF5}" type="presOf" srcId="{33F541BC-C82A-4A80-B992-FAF337E24C36}" destId="{C9D6CE78-ECBD-43B1-BBED-E254374685AF}" srcOrd="0" destOrd="0" presId="urn:microsoft.com/office/officeart/2005/8/layout/vList5"/>
    <dgm:cxn modelId="{E068943B-DA82-4D06-A6D9-EE9D4E46ABBB}" srcId="{150ECD89-80DD-4460-B67E-205A24CDCF38}" destId="{87A41317-7243-4903-BEF8-4CC25FDE92D4}" srcOrd="0" destOrd="0" parTransId="{2F47B7E0-5023-4582-864F-5DCCA109AB46}" sibTransId="{37164D2D-7C33-4158-B925-A37DC60A4287}"/>
    <dgm:cxn modelId="{34F4603E-7CA5-4BEA-81DE-85745239972F}" srcId="{150ECD89-80DD-4460-B67E-205A24CDCF38}" destId="{5BED01E3-6548-4C47-BFD9-065F4C44037D}" srcOrd="1" destOrd="0" parTransId="{F0AA96CC-6516-46B3-B216-66FE2E4727AB}" sibTransId="{47FBB5FB-9212-4DFB-AA22-FBF4A8A23A65}"/>
    <dgm:cxn modelId="{8DB57F5F-5407-4B04-A01B-F934A0278CE7}" type="presOf" srcId="{65D40398-7644-457B-BB9A-2B16CE5B3ABF}" destId="{C0EBCDB8-D12B-40E6-86FA-78785026726D}" srcOrd="0" destOrd="0" presId="urn:microsoft.com/office/officeart/2005/8/layout/vList5"/>
    <dgm:cxn modelId="{C2D39F5F-85B0-46F9-A688-563A9EFD31C8}" srcId="{150ECD89-80DD-4460-B67E-205A24CDCF38}" destId="{2712B425-882C-4DDB-B6BE-B3E67902FA56}" srcOrd="7" destOrd="0" parTransId="{0173334B-6B27-4469-B6E3-5435CDAC5BDA}" sibTransId="{8D801E53-3B78-4DFD-8B12-B35A57C6FBB2}"/>
    <dgm:cxn modelId="{F71EE345-B931-4C00-80A9-94C13CC8FF99}" type="presOf" srcId="{E5E1CE7D-167C-4AE5-A71B-8076ACB07C3E}" destId="{4C6B5EF8-B8DB-45DA-AB98-0C4FE6DD86C7}" srcOrd="0" destOrd="0" presId="urn:microsoft.com/office/officeart/2005/8/layout/vList5"/>
    <dgm:cxn modelId="{21E4CD4D-2792-495A-902F-6D6267FB34A0}" type="presOf" srcId="{87A41317-7243-4903-BEF8-4CC25FDE92D4}" destId="{474107EB-A609-4276-B277-C818E2992C96}" srcOrd="0" destOrd="0" presId="urn:microsoft.com/office/officeart/2005/8/layout/vList5"/>
    <dgm:cxn modelId="{6FA61551-BA3D-46AB-B582-C3DBF0BE7B6B}" type="presOf" srcId="{1A8C8EB8-8300-4B22-8D91-5FC8A46E8D03}" destId="{3AB30DF5-B8DA-4B5F-8CF1-A8CEC672F82E}" srcOrd="0" destOrd="0" presId="urn:microsoft.com/office/officeart/2005/8/layout/vList5"/>
    <dgm:cxn modelId="{C5D91C52-C525-4C14-ADCA-27501F215B19}" type="presOf" srcId="{E415A23A-5A54-468D-BE39-F07FFF69AA86}" destId="{899F7BDD-2C59-4566-8A6E-2614C5537EF8}" srcOrd="0" destOrd="0" presId="urn:microsoft.com/office/officeart/2005/8/layout/vList5"/>
    <dgm:cxn modelId="{D95AA272-1234-4280-A983-6D3D9CF128B4}" type="presOf" srcId="{C499066B-808E-4197-B1E1-507E7F095D7E}" destId="{7E231D6B-A113-405E-978B-9489E8840A1B}" srcOrd="0" destOrd="0" presId="urn:microsoft.com/office/officeart/2005/8/layout/vList5"/>
    <dgm:cxn modelId="{4E4C0078-6D39-461D-B2CF-DB36F7844B5E}" srcId="{5BED01E3-6548-4C47-BFD9-065F4C44037D}" destId="{C499066B-808E-4197-B1E1-507E7F095D7E}" srcOrd="0" destOrd="0" parTransId="{90C2C4F2-FF02-4074-AA73-4423E4912584}" sibTransId="{56091552-ADC9-4A56-91CE-013E9705CC16}"/>
    <dgm:cxn modelId="{D48CBF86-03B5-4EF7-A9B9-648DB1439BC5}" srcId="{3B2E264B-AE76-4EC8-8681-49C91BF9A7D6}" destId="{E5E1CE7D-167C-4AE5-A71B-8076ACB07C3E}" srcOrd="0" destOrd="0" parTransId="{103E5D45-D7A2-49E6-846E-4DBC0F248EE9}" sibTransId="{ED29D66A-3809-46B6-8C94-28AE0CA2DD59}"/>
    <dgm:cxn modelId="{A9C3B291-C0A7-4A5C-B088-27813DAAB5CA}" srcId="{150ECD89-80DD-4460-B67E-205A24CDCF38}" destId="{23EB348C-191B-4940-A788-1367C62BFF13}" srcOrd="2" destOrd="0" parTransId="{CB7DEAC1-6382-4836-871D-6D1B2A3B197A}" sibTransId="{12F6178E-57A4-40D9-94F2-FFCAED708369}"/>
    <dgm:cxn modelId="{25D58798-CFBA-412E-87CE-28C14EE5841B}" srcId="{150ECD89-80DD-4460-B67E-205A24CDCF38}" destId="{62994ADB-3C8D-4F28-9EAE-149CF3252417}" srcOrd="5" destOrd="0" parTransId="{87896953-7F5A-4F58-B7B3-2DCC0CE6DE0B}" sibTransId="{636BE2F3-BA69-48CE-87A0-9ADE03714631}"/>
    <dgm:cxn modelId="{CE627B9A-3BFB-4322-AEFF-4C5DBCB20907}" type="presOf" srcId="{150ECD89-80DD-4460-B67E-205A24CDCF38}" destId="{52C41F0C-4A64-4927-864C-49FB8EB1C982}" srcOrd="0" destOrd="0" presId="urn:microsoft.com/office/officeart/2005/8/layout/vList5"/>
    <dgm:cxn modelId="{83253AA0-E006-48D4-B937-30F80CAD24E3}" type="presOf" srcId="{2712B425-882C-4DDB-B6BE-B3E67902FA56}" destId="{56FD6A30-6585-4BEF-8006-083F0DE545C5}" srcOrd="0" destOrd="0" presId="urn:microsoft.com/office/officeart/2005/8/layout/vList5"/>
    <dgm:cxn modelId="{4F0A2EAA-7032-4CFF-BD90-293216ECCE40}" srcId="{23EB348C-191B-4940-A788-1367C62BFF13}" destId="{6D4F5D19-4E37-42D0-BA5C-9C4AEC49ABFD}" srcOrd="0" destOrd="0" parTransId="{0C642714-64D0-4204-AE63-EB51274D5264}" sibTransId="{31726F7B-5812-4DB7-9093-13C100299652}"/>
    <dgm:cxn modelId="{7B10C6BD-2D62-48E6-A490-FBEC6E6B4D97}" srcId="{62994ADB-3C8D-4F28-9EAE-149CF3252417}" destId="{399EFF5B-1EAD-4C0C-9C19-0427B6287DC6}" srcOrd="0" destOrd="0" parTransId="{BC754162-FBF1-4D08-AF85-815161BDF7C1}" sibTransId="{689FA83B-87CE-4ABB-A12E-319323189FD5}"/>
    <dgm:cxn modelId="{893300C2-98CC-4B1E-A7C9-EC7F15F03BD3}" srcId="{150ECD89-80DD-4460-B67E-205A24CDCF38}" destId="{3B2E264B-AE76-4EC8-8681-49C91BF9A7D6}" srcOrd="3" destOrd="0" parTransId="{91D1438B-FCBD-43A2-BC63-4CB8D4AF6485}" sibTransId="{9C722B08-EC74-46EC-800D-8F397A2C5CC7}"/>
    <dgm:cxn modelId="{58DFB6C6-5EDF-45BA-8D9E-3E46C006300D}" type="presOf" srcId="{3B2E264B-AE76-4EC8-8681-49C91BF9A7D6}" destId="{0918B840-05E3-4071-A235-29B29622DB2E}" srcOrd="0" destOrd="0" presId="urn:microsoft.com/office/officeart/2005/8/layout/vList5"/>
    <dgm:cxn modelId="{1D372DC8-7DB6-4CF3-A853-09297A038922}" type="presOf" srcId="{3DBC9317-AA7E-4FE4-B6DA-12011D1DBE54}" destId="{2CF7398A-E8C9-4A6C-AEB2-A2C6FE255B8D}" srcOrd="0" destOrd="0" presId="urn:microsoft.com/office/officeart/2005/8/layout/vList5"/>
    <dgm:cxn modelId="{D4D6B5C8-C66B-446A-B40F-4388903D263C}" srcId="{2712B425-882C-4DDB-B6BE-B3E67902FA56}" destId="{33F541BC-C82A-4A80-B992-FAF337E24C36}" srcOrd="0" destOrd="0" parTransId="{C0B11256-7F13-461C-91B6-D75DB2C42DD5}" sibTransId="{3717BAC9-386D-4F30-A728-83A2E4CAEBD9}"/>
    <dgm:cxn modelId="{A4B899C9-273F-44E1-A893-EE19BBECEDAD}" srcId="{87A41317-7243-4903-BEF8-4CC25FDE92D4}" destId="{1A8C8EB8-8300-4B22-8D91-5FC8A46E8D03}" srcOrd="0" destOrd="0" parTransId="{944261ED-F496-439F-92F1-8415167CCF7A}" sibTransId="{35518EB1-CB4C-4FDB-838B-180B51E72328}"/>
    <dgm:cxn modelId="{5D00E1D2-118B-4AA6-8647-9E4B66D6EC42}" type="presOf" srcId="{6D4F5D19-4E37-42D0-BA5C-9C4AEC49ABFD}" destId="{14683160-65B4-4E62-955F-8E60A8E0DDB8}" srcOrd="0" destOrd="0" presId="urn:microsoft.com/office/officeart/2005/8/layout/vList5"/>
    <dgm:cxn modelId="{5662DFDE-72C7-460E-9294-55908FFB99C2}" srcId="{65D40398-7644-457B-BB9A-2B16CE5B3ABF}" destId="{46302948-E560-4192-B97F-D323B1BDB1D0}" srcOrd="0" destOrd="0" parTransId="{74EC978D-AE44-4D7A-85A4-B5EC92415389}" sibTransId="{5A035D0A-F725-4985-AAC2-4C72F11BFB44}"/>
    <dgm:cxn modelId="{5A5A36DF-BDD5-4FA9-9956-8108A2D9C552}" type="presOf" srcId="{5BED01E3-6548-4C47-BFD9-065F4C44037D}" destId="{2EF0DEBB-553C-498C-8FB0-044540423AE1}" srcOrd="0" destOrd="0" presId="urn:microsoft.com/office/officeart/2005/8/layout/vList5"/>
    <dgm:cxn modelId="{16B9C6E5-8973-405B-B89D-DE89BE5F4227}" srcId="{150ECD89-80DD-4460-B67E-205A24CDCF38}" destId="{65D40398-7644-457B-BB9A-2B16CE5B3ABF}" srcOrd="4" destOrd="0" parTransId="{25D63678-79B6-49B4-AF56-D20277565FF2}" sibTransId="{03CE90BF-52B5-4717-92A5-4AFBF65CD63B}"/>
    <dgm:cxn modelId="{0919C7EC-DE21-4F1C-AAB0-52844F42CD3F}" type="presOf" srcId="{399EFF5B-1EAD-4C0C-9C19-0427B6287DC6}" destId="{5CB37CA1-692E-44C0-AC0D-4CA540FBCEB7}" srcOrd="0" destOrd="0" presId="urn:microsoft.com/office/officeart/2005/8/layout/vList5"/>
    <dgm:cxn modelId="{92CC77F0-73C2-4A77-9B84-DD892A81E9A7}" srcId="{150ECD89-80DD-4460-B67E-205A24CDCF38}" destId="{E415A23A-5A54-468D-BE39-F07FFF69AA86}" srcOrd="6" destOrd="0" parTransId="{0B20B084-5716-4E9E-B659-AA652FA95754}" sibTransId="{DB3DFC9E-B2D0-4078-8C81-74B825BEE0DD}"/>
    <dgm:cxn modelId="{2307DCF5-F70D-4FE4-853C-73EF6D55DB0E}" type="presOf" srcId="{46302948-E560-4192-B97F-D323B1BDB1D0}" destId="{CEB6545A-DB49-4A17-9C0F-99AFC919B51F}" srcOrd="0" destOrd="0" presId="urn:microsoft.com/office/officeart/2005/8/layout/vList5"/>
    <dgm:cxn modelId="{41CA53F9-8FE6-41B6-A981-1716AA03FD87}" type="presOf" srcId="{62994ADB-3C8D-4F28-9EAE-149CF3252417}" destId="{0B585FF0-9849-4BD1-94E6-B57AA69C1660}" srcOrd="0" destOrd="0" presId="urn:microsoft.com/office/officeart/2005/8/layout/vList5"/>
    <dgm:cxn modelId="{8AA72035-9018-4DD1-8567-F916F31B5C85}" type="presParOf" srcId="{52C41F0C-4A64-4927-864C-49FB8EB1C982}" destId="{8DD2EA2C-2B94-44AB-9836-02D17F3D3151}" srcOrd="0" destOrd="0" presId="urn:microsoft.com/office/officeart/2005/8/layout/vList5"/>
    <dgm:cxn modelId="{B7035B9A-A7AE-46D7-B261-8DC3438B074C}" type="presParOf" srcId="{8DD2EA2C-2B94-44AB-9836-02D17F3D3151}" destId="{474107EB-A609-4276-B277-C818E2992C96}" srcOrd="0" destOrd="0" presId="urn:microsoft.com/office/officeart/2005/8/layout/vList5"/>
    <dgm:cxn modelId="{A9C6A8B4-0DAF-4096-994E-E431A442F7F0}" type="presParOf" srcId="{8DD2EA2C-2B94-44AB-9836-02D17F3D3151}" destId="{3AB30DF5-B8DA-4B5F-8CF1-A8CEC672F82E}" srcOrd="1" destOrd="0" presId="urn:microsoft.com/office/officeart/2005/8/layout/vList5"/>
    <dgm:cxn modelId="{B7BFDBC2-B01E-4626-9584-9335755C0E9F}" type="presParOf" srcId="{52C41F0C-4A64-4927-864C-49FB8EB1C982}" destId="{BBECA338-671A-4D61-B335-84168544BE45}" srcOrd="1" destOrd="0" presId="urn:microsoft.com/office/officeart/2005/8/layout/vList5"/>
    <dgm:cxn modelId="{A8A2BF9A-0DE3-4B5A-A5AF-C24E5698F472}" type="presParOf" srcId="{52C41F0C-4A64-4927-864C-49FB8EB1C982}" destId="{7B6EFAAF-482C-4852-9C8B-DF798DEFC153}" srcOrd="2" destOrd="0" presId="urn:microsoft.com/office/officeart/2005/8/layout/vList5"/>
    <dgm:cxn modelId="{9C6547E2-F1CA-4979-9CE5-4539FAA017F2}" type="presParOf" srcId="{7B6EFAAF-482C-4852-9C8B-DF798DEFC153}" destId="{2EF0DEBB-553C-498C-8FB0-044540423AE1}" srcOrd="0" destOrd="0" presId="urn:microsoft.com/office/officeart/2005/8/layout/vList5"/>
    <dgm:cxn modelId="{C96C262A-F821-4864-A2D0-3ED128648D0E}" type="presParOf" srcId="{7B6EFAAF-482C-4852-9C8B-DF798DEFC153}" destId="{7E231D6B-A113-405E-978B-9489E8840A1B}" srcOrd="1" destOrd="0" presId="urn:microsoft.com/office/officeart/2005/8/layout/vList5"/>
    <dgm:cxn modelId="{6448CEEA-64C6-42E3-8911-1B7F8EDE71AA}" type="presParOf" srcId="{52C41F0C-4A64-4927-864C-49FB8EB1C982}" destId="{3DE78C64-5AB9-41C8-AE61-60AF9FFC0BB5}" srcOrd="3" destOrd="0" presId="urn:microsoft.com/office/officeart/2005/8/layout/vList5"/>
    <dgm:cxn modelId="{BB2D7515-FF8D-4389-96BF-8A2CBDBDBA1E}" type="presParOf" srcId="{52C41F0C-4A64-4927-864C-49FB8EB1C982}" destId="{7299882F-B259-4A47-ABF7-267B15A9FA75}" srcOrd="4" destOrd="0" presId="urn:microsoft.com/office/officeart/2005/8/layout/vList5"/>
    <dgm:cxn modelId="{8E822E23-3C82-4ACF-990A-9FAC459317EB}" type="presParOf" srcId="{7299882F-B259-4A47-ABF7-267B15A9FA75}" destId="{237484D2-9E83-4469-A9EC-BAB2DAA0E7DA}" srcOrd="0" destOrd="0" presId="urn:microsoft.com/office/officeart/2005/8/layout/vList5"/>
    <dgm:cxn modelId="{57838D71-D84A-4FB2-847C-CC4AC60CB1FF}" type="presParOf" srcId="{7299882F-B259-4A47-ABF7-267B15A9FA75}" destId="{14683160-65B4-4E62-955F-8E60A8E0DDB8}" srcOrd="1" destOrd="0" presId="urn:microsoft.com/office/officeart/2005/8/layout/vList5"/>
    <dgm:cxn modelId="{6886C0AC-32BC-4E3B-BAC4-70DFE2AACC4A}" type="presParOf" srcId="{52C41F0C-4A64-4927-864C-49FB8EB1C982}" destId="{5D633743-9400-4B98-AF2B-59E6522D4732}" srcOrd="5" destOrd="0" presId="urn:microsoft.com/office/officeart/2005/8/layout/vList5"/>
    <dgm:cxn modelId="{CA250BD4-D435-40E3-A490-B3DB3A796AB4}" type="presParOf" srcId="{52C41F0C-4A64-4927-864C-49FB8EB1C982}" destId="{6BEA8801-AD11-411B-8273-9F05EEADFF38}" srcOrd="6" destOrd="0" presId="urn:microsoft.com/office/officeart/2005/8/layout/vList5"/>
    <dgm:cxn modelId="{F2C6DA06-C3BE-4F92-B9F1-973458574504}" type="presParOf" srcId="{6BEA8801-AD11-411B-8273-9F05EEADFF38}" destId="{0918B840-05E3-4071-A235-29B29622DB2E}" srcOrd="0" destOrd="0" presId="urn:microsoft.com/office/officeart/2005/8/layout/vList5"/>
    <dgm:cxn modelId="{B18D499C-CF47-4815-AB91-35FEC66C98DD}" type="presParOf" srcId="{6BEA8801-AD11-411B-8273-9F05EEADFF38}" destId="{4C6B5EF8-B8DB-45DA-AB98-0C4FE6DD86C7}" srcOrd="1" destOrd="0" presId="urn:microsoft.com/office/officeart/2005/8/layout/vList5"/>
    <dgm:cxn modelId="{C01E9F31-215C-453E-BC04-C7223F6D088E}" type="presParOf" srcId="{52C41F0C-4A64-4927-864C-49FB8EB1C982}" destId="{A01DA364-F5FC-4CF7-94E4-7A929BC170B0}" srcOrd="7" destOrd="0" presId="urn:microsoft.com/office/officeart/2005/8/layout/vList5"/>
    <dgm:cxn modelId="{4A808E9D-D964-4D42-9020-685C0324BBB5}" type="presParOf" srcId="{52C41F0C-4A64-4927-864C-49FB8EB1C982}" destId="{86EB353D-D491-4D5F-B918-B19C40B9EEA7}" srcOrd="8" destOrd="0" presId="urn:microsoft.com/office/officeart/2005/8/layout/vList5"/>
    <dgm:cxn modelId="{799FF6B0-B8A2-4600-B1F6-5A0C408996FB}" type="presParOf" srcId="{86EB353D-D491-4D5F-B918-B19C40B9EEA7}" destId="{C0EBCDB8-D12B-40E6-86FA-78785026726D}" srcOrd="0" destOrd="0" presId="urn:microsoft.com/office/officeart/2005/8/layout/vList5"/>
    <dgm:cxn modelId="{627BF767-49AD-4455-825F-10DABDAD64D7}" type="presParOf" srcId="{86EB353D-D491-4D5F-B918-B19C40B9EEA7}" destId="{CEB6545A-DB49-4A17-9C0F-99AFC919B51F}" srcOrd="1" destOrd="0" presId="urn:microsoft.com/office/officeart/2005/8/layout/vList5"/>
    <dgm:cxn modelId="{98EF4D97-9B16-42CF-92DF-D99EA313D634}" type="presParOf" srcId="{52C41F0C-4A64-4927-864C-49FB8EB1C982}" destId="{A8B71956-BCCB-4E5C-B50A-87FED59E8EFD}" srcOrd="9" destOrd="0" presId="urn:microsoft.com/office/officeart/2005/8/layout/vList5"/>
    <dgm:cxn modelId="{708AC53B-5C3B-4E7C-AF44-74929F5186F5}" type="presParOf" srcId="{52C41F0C-4A64-4927-864C-49FB8EB1C982}" destId="{FA52FEE5-F11E-44C8-A1E4-0685B6CC6343}" srcOrd="10" destOrd="0" presId="urn:microsoft.com/office/officeart/2005/8/layout/vList5"/>
    <dgm:cxn modelId="{4F33803F-11B4-47EF-B7ED-4A1456E805C3}" type="presParOf" srcId="{FA52FEE5-F11E-44C8-A1E4-0685B6CC6343}" destId="{0B585FF0-9849-4BD1-94E6-B57AA69C1660}" srcOrd="0" destOrd="0" presId="urn:microsoft.com/office/officeart/2005/8/layout/vList5"/>
    <dgm:cxn modelId="{D6116D96-2222-4CAC-9F4E-4EB7A52D8A0E}" type="presParOf" srcId="{FA52FEE5-F11E-44C8-A1E4-0685B6CC6343}" destId="{5CB37CA1-692E-44C0-AC0D-4CA540FBCEB7}" srcOrd="1" destOrd="0" presId="urn:microsoft.com/office/officeart/2005/8/layout/vList5"/>
    <dgm:cxn modelId="{DA9A3324-5711-46C5-9707-1792B5AFE457}" type="presParOf" srcId="{52C41F0C-4A64-4927-864C-49FB8EB1C982}" destId="{2998E1D7-D75A-4124-AE5A-571E826D6905}" srcOrd="11" destOrd="0" presId="urn:microsoft.com/office/officeart/2005/8/layout/vList5"/>
    <dgm:cxn modelId="{24882AFA-B1C2-4777-B998-FF9B8C7DAD3D}" type="presParOf" srcId="{52C41F0C-4A64-4927-864C-49FB8EB1C982}" destId="{6B293232-F812-4656-895D-075E76FAC607}" srcOrd="12" destOrd="0" presId="urn:microsoft.com/office/officeart/2005/8/layout/vList5"/>
    <dgm:cxn modelId="{9D9BFC65-9C75-4264-8E3A-2C6978BD9437}" type="presParOf" srcId="{6B293232-F812-4656-895D-075E76FAC607}" destId="{899F7BDD-2C59-4566-8A6E-2614C5537EF8}" srcOrd="0" destOrd="0" presId="urn:microsoft.com/office/officeart/2005/8/layout/vList5"/>
    <dgm:cxn modelId="{1116436C-B645-4601-8FB6-07F8762FCF9B}" type="presParOf" srcId="{6B293232-F812-4656-895D-075E76FAC607}" destId="{2CF7398A-E8C9-4A6C-AEB2-A2C6FE255B8D}" srcOrd="1" destOrd="0" presId="urn:microsoft.com/office/officeart/2005/8/layout/vList5"/>
    <dgm:cxn modelId="{AD602643-3202-431C-BA94-0E9FE0B3708A}" type="presParOf" srcId="{52C41F0C-4A64-4927-864C-49FB8EB1C982}" destId="{ADBEA491-C62A-4CC9-B540-0C9249A533A8}" srcOrd="13" destOrd="0" presId="urn:microsoft.com/office/officeart/2005/8/layout/vList5"/>
    <dgm:cxn modelId="{948D88B0-C224-46F0-A3E4-6B1BDD399087}" type="presParOf" srcId="{52C41F0C-4A64-4927-864C-49FB8EB1C982}" destId="{7FAB1209-FA60-41D1-8D0C-3165F7CD7D1B}" srcOrd="14" destOrd="0" presId="urn:microsoft.com/office/officeart/2005/8/layout/vList5"/>
    <dgm:cxn modelId="{B1D4A18C-F343-4635-860C-3F2183EB9909}" type="presParOf" srcId="{7FAB1209-FA60-41D1-8D0C-3165F7CD7D1B}" destId="{56FD6A30-6585-4BEF-8006-083F0DE545C5}" srcOrd="0" destOrd="0" presId="urn:microsoft.com/office/officeart/2005/8/layout/vList5"/>
    <dgm:cxn modelId="{F0D59DA4-DE00-4883-9A37-4BBB4985B7E9}" type="presParOf" srcId="{7FAB1209-FA60-41D1-8D0C-3165F7CD7D1B}" destId="{C9D6CE78-ECBD-43B1-BBED-E254374685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BD5F56-DB3C-4824-BFD6-E9ADBDC3F28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64384BA-6EE8-478B-A068-5C7E7F6E781A}">
      <dgm:prSet phldrT="[Text]"/>
      <dgm:spPr/>
      <dgm:t>
        <a:bodyPr/>
        <a:lstStyle/>
        <a:p>
          <a:r>
            <a:rPr lang="en-US" b="0" dirty="0"/>
            <a:t>Improved outcomes</a:t>
          </a:r>
        </a:p>
      </dgm:t>
    </dgm:pt>
    <dgm:pt modelId="{A5425DBF-738F-49FF-AC53-91E7EBAD3213}" type="parTrans" cxnId="{E9D3E908-9435-49BB-AFD5-4869A82A48D4}">
      <dgm:prSet/>
      <dgm:spPr/>
      <dgm:t>
        <a:bodyPr/>
        <a:lstStyle/>
        <a:p>
          <a:endParaRPr lang="en-US" b="0"/>
        </a:p>
      </dgm:t>
    </dgm:pt>
    <dgm:pt modelId="{93CCF7B6-01FA-4A55-A081-C4A8FC7B000A}" type="sibTrans" cxnId="{E9D3E908-9435-49BB-AFD5-4869A82A48D4}">
      <dgm:prSet/>
      <dgm:spPr/>
      <dgm:t>
        <a:bodyPr/>
        <a:lstStyle/>
        <a:p>
          <a:endParaRPr lang="en-US" b="0"/>
        </a:p>
      </dgm:t>
    </dgm:pt>
    <dgm:pt modelId="{7DAD20EA-5070-4D0E-A9D3-62B0353A737E}">
      <dgm:prSet phldrT="[Text]"/>
      <dgm:spPr/>
      <dgm:t>
        <a:bodyPr/>
        <a:lstStyle/>
        <a:p>
          <a:r>
            <a:rPr lang="en-US" b="0" dirty="0"/>
            <a:t>Improved provider experience</a:t>
          </a:r>
        </a:p>
      </dgm:t>
    </dgm:pt>
    <dgm:pt modelId="{6AB9C23D-1006-43CA-80DE-E35AF90E33D0}" type="parTrans" cxnId="{6646ED47-8B57-4321-A370-4406E269E95A}">
      <dgm:prSet/>
      <dgm:spPr/>
      <dgm:t>
        <a:bodyPr/>
        <a:lstStyle/>
        <a:p>
          <a:endParaRPr lang="en-US" b="0"/>
        </a:p>
      </dgm:t>
    </dgm:pt>
    <dgm:pt modelId="{0E76D110-765D-4DA3-A690-D492F29E39D0}" type="sibTrans" cxnId="{6646ED47-8B57-4321-A370-4406E269E95A}">
      <dgm:prSet/>
      <dgm:spPr/>
      <dgm:t>
        <a:bodyPr/>
        <a:lstStyle/>
        <a:p>
          <a:endParaRPr lang="en-US" b="0"/>
        </a:p>
      </dgm:t>
    </dgm:pt>
    <dgm:pt modelId="{ED74B26C-C30F-4D52-964E-791DB57635AD}">
      <dgm:prSet phldrT="[Text]"/>
      <dgm:spPr/>
      <dgm:t>
        <a:bodyPr/>
        <a:lstStyle/>
        <a:p>
          <a:r>
            <a:rPr lang="en-US" b="0" dirty="0"/>
            <a:t>Improved patient experience</a:t>
          </a:r>
        </a:p>
      </dgm:t>
    </dgm:pt>
    <dgm:pt modelId="{1254B519-C104-4E31-9C89-725D37C2EABF}" type="parTrans" cxnId="{3F58187B-2EBA-4410-9CDF-EDFB77184885}">
      <dgm:prSet/>
      <dgm:spPr/>
      <dgm:t>
        <a:bodyPr/>
        <a:lstStyle/>
        <a:p>
          <a:endParaRPr lang="en-US" b="0"/>
        </a:p>
      </dgm:t>
    </dgm:pt>
    <dgm:pt modelId="{CCC7EA12-8375-40D8-A2A9-5040B56C96B0}" type="sibTrans" cxnId="{3F58187B-2EBA-4410-9CDF-EDFB77184885}">
      <dgm:prSet/>
      <dgm:spPr/>
      <dgm:t>
        <a:bodyPr/>
        <a:lstStyle/>
        <a:p>
          <a:endParaRPr lang="en-US" b="0"/>
        </a:p>
      </dgm:t>
    </dgm:pt>
    <dgm:pt modelId="{1212C09D-E6FA-40F3-AD71-A7379403821D}">
      <dgm:prSet phldrT="[Text]"/>
      <dgm:spPr/>
      <dgm:t>
        <a:bodyPr/>
        <a:lstStyle/>
        <a:p>
          <a:r>
            <a:rPr lang="en-US" b="0" dirty="0"/>
            <a:t>Decreased Cost</a:t>
          </a:r>
        </a:p>
      </dgm:t>
    </dgm:pt>
    <dgm:pt modelId="{6AEF6895-FD5F-49E0-ACA1-5CB9AC21C795}" type="parTrans" cxnId="{449DD063-2A5E-4367-A073-F408C3D2B5C2}">
      <dgm:prSet/>
      <dgm:spPr/>
      <dgm:t>
        <a:bodyPr/>
        <a:lstStyle/>
        <a:p>
          <a:endParaRPr lang="en-US" b="0"/>
        </a:p>
      </dgm:t>
    </dgm:pt>
    <dgm:pt modelId="{8971C37B-E3AF-4441-A851-C59AE35B9A15}" type="sibTrans" cxnId="{449DD063-2A5E-4367-A073-F408C3D2B5C2}">
      <dgm:prSet/>
      <dgm:spPr/>
      <dgm:t>
        <a:bodyPr/>
        <a:lstStyle/>
        <a:p>
          <a:endParaRPr lang="en-US" b="0"/>
        </a:p>
      </dgm:t>
    </dgm:pt>
    <dgm:pt modelId="{5081F4D8-9B5A-4696-B04E-1BA907858487}" type="pres">
      <dgm:prSet presAssocID="{F5BD5F56-DB3C-4824-BFD6-E9ADBDC3F283}" presName="compositeShape" presStyleCnt="0">
        <dgm:presLayoutVars>
          <dgm:chMax val="7"/>
          <dgm:dir/>
          <dgm:resizeHandles val="exact"/>
        </dgm:presLayoutVars>
      </dgm:prSet>
      <dgm:spPr/>
    </dgm:pt>
    <dgm:pt modelId="{61CE176E-4F7D-4092-88C1-A9234FA32AD9}" type="pres">
      <dgm:prSet presAssocID="{564384BA-6EE8-478B-A068-5C7E7F6E781A}" presName="circ1" presStyleLbl="vennNode1" presStyleIdx="0" presStyleCnt="4"/>
      <dgm:spPr/>
    </dgm:pt>
    <dgm:pt modelId="{F27BA9BE-3263-4D2C-95AD-F32C824482DC}" type="pres">
      <dgm:prSet presAssocID="{564384BA-6EE8-478B-A068-5C7E7F6E78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A76EC4-F894-4DDF-9F20-4C2608882992}" type="pres">
      <dgm:prSet presAssocID="{7DAD20EA-5070-4D0E-A9D3-62B0353A737E}" presName="circ2" presStyleLbl="vennNode1" presStyleIdx="1" presStyleCnt="4"/>
      <dgm:spPr/>
    </dgm:pt>
    <dgm:pt modelId="{BB0D3DBF-5960-4432-A91C-6E1C24BA98BB}" type="pres">
      <dgm:prSet presAssocID="{7DAD20EA-5070-4D0E-A9D3-62B0353A73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A44CF4-64C7-499C-97EE-92770B26A24A}" type="pres">
      <dgm:prSet presAssocID="{1212C09D-E6FA-40F3-AD71-A7379403821D}" presName="circ3" presStyleLbl="vennNode1" presStyleIdx="2" presStyleCnt="4"/>
      <dgm:spPr/>
    </dgm:pt>
    <dgm:pt modelId="{46FCE406-B50B-4766-8EB6-C7622C95BF7E}" type="pres">
      <dgm:prSet presAssocID="{1212C09D-E6FA-40F3-AD71-A737940382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4C102CB-2B60-474C-BE86-D5051EC58544}" type="pres">
      <dgm:prSet presAssocID="{ED74B26C-C30F-4D52-964E-791DB57635AD}" presName="circ4" presStyleLbl="vennNode1" presStyleIdx="3" presStyleCnt="4"/>
      <dgm:spPr/>
    </dgm:pt>
    <dgm:pt modelId="{B64D0BFA-0950-459C-9480-C0F7D0F0B4AF}" type="pres">
      <dgm:prSet presAssocID="{ED74B26C-C30F-4D52-964E-791DB57635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2B2207-F643-4050-B7A4-B90C42166240}" type="presOf" srcId="{7DAD20EA-5070-4D0E-A9D3-62B0353A737E}" destId="{F7A76EC4-F894-4DDF-9F20-4C2608882992}" srcOrd="0" destOrd="0" presId="urn:microsoft.com/office/officeart/2005/8/layout/venn1"/>
    <dgm:cxn modelId="{E9D3E908-9435-49BB-AFD5-4869A82A48D4}" srcId="{F5BD5F56-DB3C-4824-BFD6-E9ADBDC3F283}" destId="{564384BA-6EE8-478B-A068-5C7E7F6E781A}" srcOrd="0" destOrd="0" parTransId="{A5425DBF-738F-49FF-AC53-91E7EBAD3213}" sibTransId="{93CCF7B6-01FA-4A55-A081-C4A8FC7B000A}"/>
    <dgm:cxn modelId="{3398FB19-7699-4DB1-82D1-2E07F3AC79D3}" type="presOf" srcId="{7DAD20EA-5070-4D0E-A9D3-62B0353A737E}" destId="{BB0D3DBF-5960-4432-A91C-6E1C24BA98BB}" srcOrd="1" destOrd="0" presId="urn:microsoft.com/office/officeart/2005/8/layout/venn1"/>
    <dgm:cxn modelId="{3F02193B-C476-47E3-8D62-24F9F78AB2E0}" type="presOf" srcId="{564384BA-6EE8-478B-A068-5C7E7F6E781A}" destId="{F27BA9BE-3263-4D2C-95AD-F32C824482DC}" srcOrd="1" destOrd="0" presId="urn:microsoft.com/office/officeart/2005/8/layout/venn1"/>
    <dgm:cxn modelId="{449DD063-2A5E-4367-A073-F408C3D2B5C2}" srcId="{F5BD5F56-DB3C-4824-BFD6-E9ADBDC3F283}" destId="{1212C09D-E6FA-40F3-AD71-A7379403821D}" srcOrd="2" destOrd="0" parTransId="{6AEF6895-FD5F-49E0-ACA1-5CB9AC21C795}" sibTransId="{8971C37B-E3AF-4441-A851-C59AE35B9A15}"/>
    <dgm:cxn modelId="{6646ED47-8B57-4321-A370-4406E269E95A}" srcId="{F5BD5F56-DB3C-4824-BFD6-E9ADBDC3F283}" destId="{7DAD20EA-5070-4D0E-A9D3-62B0353A737E}" srcOrd="1" destOrd="0" parTransId="{6AB9C23D-1006-43CA-80DE-E35AF90E33D0}" sibTransId="{0E76D110-765D-4DA3-A690-D492F29E39D0}"/>
    <dgm:cxn modelId="{D21D2474-42A5-4F51-80CF-98E828697FBC}" type="presOf" srcId="{ED74B26C-C30F-4D52-964E-791DB57635AD}" destId="{04C102CB-2B60-474C-BE86-D5051EC58544}" srcOrd="0" destOrd="0" presId="urn:microsoft.com/office/officeart/2005/8/layout/venn1"/>
    <dgm:cxn modelId="{17839655-0765-4749-B61E-F0FE6E626079}" type="presOf" srcId="{ED74B26C-C30F-4D52-964E-791DB57635AD}" destId="{B64D0BFA-0950-459C-9480-C0F7D0F0B4AF}" srcOrd="1" destOrd="0" presId="urn:microsoft.com/office/officeart/2005/8/layout/venn1"/>
    <dgm:cxn modelId="{3F58187B-2EBA-4410-9CDF-EDFB77184885}" srcId="{F5BD5F56-DB3C-4824-BFD6-E9ADBDC3F283}" destId="{ED74B26C-C30F-4D52-964E-791DB57635AD}" srcOrd="3" destOrd="0" parTransId="{1254B519-C104-4E31-9C89-725D37C2EABF}" sibTransId="{CCC7EA12-8375-40D8-A2A9-5040B56C96B0}"/>
    <dgm:cxn modelId="{BEB88281-00B0-4E0B-97A0-A98159F1ED12}" type="presOf" srcId="{564384BA-6EE8-478B-A068-5C7E7F6E781A}" destId="{61CE176E-4F7D-4092-88C1-A9234FA32AD9}" srcOrd="0" destOrd="0" presId="urn:microsoft.com/office/officeart/2005/8/layout/venn1"/>
    <dgm:cxn modelId="{326C7E9D-4CF0-4E23-BBF0-21294781A862}" type="presOf" srcId="{F5BD5F56-DB3C-4824-BFD6-E9ADBDC3F283}" destId="{5081F4D8-9B5A-4696-B04E-1BA907858487}" srcOrd="0" destOrd="0" presId="urn:microsoft.com/office/officeart/2005/8/layout/venn1"/>
    <dgm:cxn modelId="{B74673B3-6E9B-4E1E-86D7-904AB90B6B82}" type="presOf" srcId="{1212C09D-E6FA-40F3-AD71-A7379403821D}" destId="{46FCE406-B50B-4766-8EB6-C7622C95BF7E}" srcOrd="1" destOrd="0" presId="urn:microsoft.com/office/officeart/2005/8/layout/venn1"/>
    <dgm:cxn modelId="{37814ACD-754B-4A1B-B7D3-FD3649D8E997}" type="presOf" srcId="{1212C09D-E6FA-40F3-AD71-A7379403821D}" destId="{3BA44CF4-64C7-499C-97EE-92770B26A24A}" srcOrd="0" destOrd="0" presId="urn:microsoft.com/office/officeart/2005/8/layout/venn1"/>
    <dgm:cxn modelId="{7F1C15C0-411E-4B7C-979C-AA0CA50951CB}" type="presParOf" srcId="{5081F4D8-9B5A-4696-B04E-1BA907858487}" destId="{61CE176E-4F7D-4092-88C1-A9234FA32AD9}" srcOrd="0" destOrd="0" presId="urn:microsoft.com/office/officeart/2005/8/layout/venn1"/>
    <dgm:cxn modelId="{6BF6AF6A-63F7-4E3C-BBDA-670C604F340A}" type="presParOf" srcId="{5081F4D8-9B5A-4696-B04E-1BA907858487}" destId="{F27BA9BE-3263-4D2C-95AD-F32C824482DC}" srcOrd="1" destOrd="0" presId="urn:microsoft.com/office/officeart/2005/8/layout/venn1"/>
    <dgm:cxn modelId="{2C980123-86BC-4C24-A532-4D88B425F02A}" type="presParOf" srcId="{5081F4D8-9B5A-4696-B04E-1BA907858487}" destId="{F7A76EC4-F894-4DDF-9F20-4C2608882992}" srcOrd="2" destOrd="0" presId="urn:microsoft.com/office/officeart/2005/8/layout/venn1"/>
    <dgm:cxn modelId="{5B5C7C16-435C-4673-9820-7E9F903AE54E}" type="presParOf" srcId="{5081F4D8-9B5A-4696-B04E-1BA907858487}" destId="{BB0D3DBF-5960-4432-A91C-6E1C24BA98BB}" srcOrd="3" destOrd="0" presId="urn:microsoft.com/office/officeart/2005/8/layout/venn1"/>
    <dgm:cxn modelId="{2975E493-2A39-4A36-8010-0DED0C27943E}" type="presParOf" srcId="{5081F4D8-9B5A-4696-B04E-1BA907858487}" destId="{3BA44CF4-64C7-499C-97EE-92770B26A24A}" srcOrd="4" destOrd="0" presId="urn:microsoft.com/office/officeart/2005/8/layout/venn1"/>
    <dgm:cxn modelId="{2B9B373B-354E-40F0-B2FC-B662FC6EFBF6}" type="presParOf" srcId="{5081F4D8-9B5A-4696-B04E-1BA907858487}" destId="{46FCE406-B50B-4766-8EB6-C7622C95BF7E}" srcOrd="5" destOrd="0" presId="urn:microsoft.com/office/officeart/2005/8/layout/venn1"/>
    <dgm:cxn modelId="{AD4D7D56-221F-4E18-974C-E978753B3EC6}" type="presParOf" srcId="{5081F4D8-9B5A-4696-B04E-1BA907858487}" destId="{04C102CB-2B60-474C-BE86-D5051EC58544}" srcOrd="6" destOrd="0" presId="urn:microsoft.com/office/officeart/2005/8/layout/venn1"/>
    <dgm:cxn modelId="{2C7E58F4-9B30-4AE4-A1D4-2824061A6CFD}" type="presParOf" srcId="{5081F4D8-9B5A-4696-B04E-1BA907858487}" destId="{B64D0BFA-0950-459C-9480-C0F7D0F0B4A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E176E-4F7D-4092-88C1-A9234FA32AD9}">
      <dsp:nvSpPr>
        <dsp:cNvPr id="0" name=""/>
        <dsp:cNvSpPr/>
      </dsp:nvSpPr>
      <dsp:spPr>
        <a:xfrm>
          <a:off x="1432501" y="44099"/>
          <a:ext cx="2293150" cy="2293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Improved outcomes</a:t>
          </a:r>
        </a:p>
      </dsp:txBody>
      <dsp:txXfrm>
        <a:off x="1697096" y="352792"/>
        <a:ext cx="1763962" cy="727634"/>
      </dsp:txXfrm>
    </dsp:sp>
    <dsp:sp modelId="{F7A76EC4-F894-4DDF-9F20-4C2608882992}">
      <dsp:nvSpPr>
        <dsp:cNvPr id="0" name=""/>
        <dsp:cNvSpPr/>
      </dsp:nvSpPr>
      <dsp:spPr>
        <a:xfrm>
          <a:off x="2446779" y="1058377"/>
          <a:ext cx="2293150" cy="2293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Improved provider experience</a:t>
          </a:r>
        </a:p>
      </dsp:txBody>
      <dsp:txXfrm>
        <a:off x="3681553" y="1322971"/>
        <a:ext cx="881981" cy="1763962"/>
      </dsp:txXfrm>
    </dsp:sp>
    <dsp:sp modelId="{3BA44CF4-64C7-499C-97EE-92770B26A24A}">
      <dsp:nvSpPr>
        <dsp:cNvPr id="0" name=""/>
        <dsp:cNvSpPr/>
      </dsp:nvSpPr>
      <dsp:spPr>
        <a:xfrm>
          <a:off x="1432501" y="2072655"/>
          <a:ext cx="2293150" cy="2293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Decreased Cost</a:t>
          </a:r>
        </a:p>
      </dsp:txBody>
      <dsp:txXfrm>
        <a:off x="1697096" y="3329478"/>
        <a:ext cx="1763962" cy="727634"/>
      </dsp:txXfrm>
    </dsp:sp>
    <dsp:sp modelId="{04C102CB-2B60-474C-BE86-D5051EC58544}">
      <dsp:nvSpPr>
        <dsp:cNvPr id="0" name=""/>
        <dsp:cNvSpPr/>
      </dsp:nvSpPr>
      <dsp:spPr>
        <a:xfrm>
          <a:off x="418223" y="1058377"/>
          <a:ext cx="2293150" cy="22931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Improved patient experience</a:t>
          </a:r>
        </a:p>
      </dsp:txBody>
      <dsp:txXfrm>
        <a:off x="594619" y="1322971"/>
        <a:ext cx="881981" cy="1763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D3E69-5F6C-42E6-A952-3A15E22A7E80}">
      <dsp:nvSpPr>
        <dsp:cNvPr id="0" name=""/>
        <dsp:cNvSpPr/>
      </dsp:nvSpPr>
      <dsp:spPr>
        <a:xfrm>
          <a:off x="-5557058" y="-851226"/>
          <a:ext cx="6620046" cy="6620046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72288-66A4-4B54-94A0-1B7AD7FC46D2}">
      <dsp:nvSpPr>
        <dsp:cNvPr id="0" name=""/>
        <dsp:cNvSpPr/>
      </dsp:nvSpPr>
      <dsp:spPr>
        <a:xfrm>
          <a:off x="344969" y="223553"/>
          <a:ext cx="7195650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Executive Surgeon Leader(s)</a:t>
          </a:r>
        </a:p>
      </dsp:txBody>
      <dsp:txXfrm>
        <a:off x="344969" y="223553"/>
        <a:ext cx="7195650" cy="446910"/>
      </dsp:txXfrm>
    </dsp:sp>
    <dsp:sp modelId="{3D89E866-7F1A-43D0-AB87-7363546CFC7D}">
      <dsp:nvSpPr>
        <dsp:cNvPr id="0" name=""/>
        <dsp:cNvSpPr/>
      </dsp:nvSpPr>
      <dsp:spPr>
        <a:xfrm>
          <a:off x="65649" y="167689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C5B4C-6A91-4666-A91D-6EE270B0DEAA}">
      <dsp:nvSpPr>
        <dsp:cNvPr id="0" name=""/>
        <dsp:cNvSpPr/>
      </dsp:nvSpPr>
      <dsp:spPr>
        <a:xfrm>
          <a:off x="749687" y="894313"/>
          <a:ext cx="6790932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High standards for re-/credentialing</a:t>
          </a:r>
        </a:p>
      </dsp:txBody>
      <dsp:txXfrm>
        <a:off x="749687" y="894313"/>
        <a:ext cx="6790932" cy="446910"/>
      </dsp:txXfrm>
    </dsp:sp>
    <dsp:sp modelId="{F2FC9107-0210-4778-8973-F47E0A830049}">
      <dsp:nvSpPr>
        <dsp:cNvPr id="0" name=""/>
        <dsp:cNvSpPr/>
      </dsp:nvSpPr>
      <dsp:spPr>
        <a:xfrm>
          <a:off x="470367" y="838449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AAFDE-886B-4952-B3AA-94DB2D17848F}">
      <dsp:nvSpPr>
        <dsp:cNvPr id="0" name=""/>
        <dsp:cNvSpPr/>
      </dsp:nvSpPr>
      <dsp:spPr>
        <a:xfrm>
          <a:off x="971470" y="1564581"/>
          <a:ext cx="6569149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Supply cost and case length comparisons</a:t>
          </a:r>
        </a:p>
      </dsp:txBody>
      <dsp:txXfrm>
        <a:off x="971470" y="1564581"/>
        <a:ext cx="6569149" cy="446910"/>
      </dsp:txXfrm>
    </dsp:sp>
    <dsp:sp modelId="{8D63D8B1-22FC-468E-B43E-A1CEB8507460}">
      <dsp:nvSpPr>
        <dsp:cNvPr id="0" name=""/>
        <dsp:cNvSpPr/>
      </dsp:nvSpPr>
      <dsp:spPr>
        <a:xfrm>
          <a:off x="692151" y="1508717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29BFD-1677-4724-8D95-EC416A82839F}">
      <dsp:nvSpPr>
        <dsp:cNvPr id="0" name=""/>
        <dsp:cNvSpPr/>
      </dsp:nvSpPr>
      <dsp:spPr>
        <a:xfrm>
          <a:off x="1042284" y="2235341"/>
          <a:ext cx="6498336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ALOS and Average Direct Cost</a:t>
          </a:r>
        </a:p>
      </dsp:txBody>
      <dsp:txXfrm>
        <a:off x="1042284" y="2235341"/>
        <a:ext cx="6498336" cy="446910"/>
      </dsp:txXfrm>
    </dsp:sp>
    <dsp:sp modelId="{35C44616-246F-4803-BA34-9C00AF85185F}">
      <dsp:nvSpPr>
        <dsp:cNvPr id="0" name=""/>
        <dsp:cNvSpPr/>
      </dsp:nvSpPr>
      <dsp:spPr>
        <a:xfrm>
          <a:off x="762964" y="2179477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9F0C2-79DB-4FF5-98FD-BA0AE02386C3}">
      <dsp:nvSpPr>
        <dsp:cNvPr id="0" name=""/>
        <dsp:cNvSpPr/>
      </dsp:nvSpPr>
      <dsp:spPr>
        <a:xfrm>
          <a:off x="971470" y="2906101"/>
          <a:ext cx="6569149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Peer review PSR’s and generic screens</a:t>
          </a:r>
        </a:p>
      </dsp:txBody>
      <dsp:txXfrm>
        <a:off x="971470" y="2906101"/>
        <a:ext cx="6569149" cy="446910"/>
      </dsp:txXfrm>
    </dsp:sp>
    <dsp:sp modelId="{E2E885F4-A3A6-4286-85A4-3BCEE36FC31D}">
      <dsp:nvSpPr>
        <dsp:cNvPr id="0" name=""/>
        <dsp:cNvSpPr/>
      </dsp:nvSpPr>
      <dsp:spPr>
        <a:xfrm>
          <a:off x="692151" y="2850237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A0EB2-2ED3-4CCC-BBB4-4A595BDF87F6}">
      <dsp:nvSpPr>
        <dsp:cNvPr id="0" name=""/>
        <dsp:cNvSpPr/>
      </dsp:nvSpPr>
      <dsp:spPr>
        <a:xfrm>
          <a:off x="749687" y="3576369"/>
          <a:ext cx="6790932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effectLst/>
            </a:rPr>
            <a:t>Track all-cause readmission </a:t>
          </a:r>
          <a:r>
            <a:rPr lang="en-US" sz="2400" u="sng" kern="1200">
              <a:solidFill>
                <a:schemeClr val="bg1"/>
              </a:solidFill>
              <a:effectLst/>
            </a:rPr>
            <a:t>and</a:t>
          </a:r>
          <a:r>
            <a:rPr lang="en-US" sz="2400" kern="1200">
              <a:solidFill>
                <a:schemeClr val="bg1"/>
              </a:solidFill>
              <a:effectLst/>
            </a:rPr>
            <a:t> ED visit rates</a:t>
          </a:r>
          <a:endParaRPr lang="en-US" sz="2400" kern="1200" dirty="0">
            <a:solidFill>
              <a:schemeClr val="bg1"/>
            </a:solidFill>
            <a:effectLst/>
          </a:endParaRPr>
        </a:p>
      </dsp:txBody>
      <dsp:txXfrm>
        <a:off x="749687" y="3576369"/>
        <a:ext cx="6790932" cy="446910"/>
      </dsp:txXfrm>
    </dsp:sp>
    <dsp:sp modelId="{24C11530-0CC7-48BD-B88C-7EF72EF91FD1}">
      <dsp:nvSpPr>
        <dsp:cNvPr id="0" name=""/>
        <dsp:cNvSpPr/>
      </dsp:nvSpPr>
      <dsp:spPr>
        <a:xfrm>
          <a:off x="470367" y="3520505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4F3C2-4203-41A7-8BAE-6EF475AE41A9}">
      <dsp:nvSpPr>
        <dsp:cNvPr id="0" name=""/>
        <dsp:cNvSpPr/>
      </dsp:nvSpPr>
      <dsp:spPr>
        <a:xfrm>
          <a:off x="344969" y="4247129"/>
          <a:ext cx="7195650" cy="446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73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Ancillary programs (e.g., ERAS, APS, EGS)</a:t>
          </a:r>
        </a:p>
      </dsp:txBody>
      <dsp:txXfrm>
        <a:off x="344969" y="4247129"/>
        <a:ext cx="7195650" cy="446910"/>
      </dsp:txXfrm>
    </dsp:sp>
    <dsp:sp modelId="{72E4F7ED-66EB-41F1-AB8A-2D1D77E56A2A}">
      <dsp:nvSpPr>
        <dsp:cNvPr id="0" name=""/>
        <dsp:cNvSpPr/>
      </dsp:nvSpPr>
      <dsp:spPr>
        <a:xfrm>
          <a:off x="65649" y="4191265"/>
          <a:ext cx="558638" cy="558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72C1B-3FC1-48AD-B82B-7EC10663BD1B}">
      <dsp:nvSpPr>
        <dsp:cNvPr id="0" name=""/>
        <dsp:cNvSpPr/>
      </dsp:nvSpPr>
      <dsp:spPr>
        <a:xfrm>
          <a:off x="-5491481" y="-840797"/>
          <a:ext cx="6538560" cy="653856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B3333-6F6B-4ACF-8823-E4525D7D6420}">
      <dsp:nvSpPr>
        <dsp:cNvPr id="0" name=""/>
        <dsp:cNvSpPr/>
      </dsp:nvSpPr>
      <dsp:spPr>
        <a:xfrm>
          <a:off x="390301" y="255767"/>
          <a:ext cx="7896530" cy="511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effectLst/>
            </a:rPr>
            <a:t>Subcommittee of Surgery and Ob-Gyn Departments</a:t>
          </a:r>
        </a:p>
      </dsp:txBody>
      <dsp:txXfrm>
        <a:off x="390301" y="255767"/>
        <a:ext cx="7896530" cy="511341"/>
      </dsp:txXfrm>
    </dsp:sp>
    <dsp:sp modelId="{B14F2A41-E8CA-4B2B-8AC8-350A6AB10CF8}">
      <dsp:nvSpPr>
        <dsp:cNvPr id="0" name=""/>
        <dsp:cNvSpPr/>
      </dsp:nvSpPr>
      <dsp:spPr>
        <a:xfrm>
          <a:off x="70712" y="191850"/>
          <a:ext cx="639176" cy="639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4C354-E346-4858-93C7-E2D698882494}">
      <dsp:nvSpPr>
        <dsp:cNvPr id="0" name=""/>
        <dsp:cNvSpPr/>
      </dsp:nvSpPr>
      <dsp:spPr>
        <a:xfrm>
          <a:off x="810914" y="1022682"/>
          <a:ext cx="7475917" cy="511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effectLst/>
            </a:rPr>
            <a:t>Physicians: </a:t>
          </a:r>
          <a:r>
            <a:rPr lang="en-US" sz="2000" kern="1200" dirty="0" err="1">
              <a:solidFill>
                <a:schemeClr val="bg1"/>
              </a:solidFill>
              <a:effectLst/>
            </a:rPr>
            <a:t>Uro-Gyn</a:t>
          </a:r>
          <a:r>
            <a:rPr lang="en-US" sz="2000" kern="1200" dirty="0">
              <a:solidFill>
                <a:schemeClr val="bg1"/>
              </a:solidFill>
              <a:effectLst/>
            </a:rPr>
            <a:t>, </a:t>
          </a:r>
          <a:r>
            <a:rPr lang="en-US" sz="2000" kern="1200" dirty="0" err="1">
              <a:solidFill>
                <a:schemeClr val="bg1"/>
              </a:solidFill>
              <a:effectLst/>
            </a:rPr>
            <a:t>Gyn-Onc</a:t>
          </a:r>
          <a:r>
            <a:rPr lang="en-US" sz="2000" kern="1200" dirty="0">
              <a:solidFill>
                <a:schemeClr val="bg1"/>
              </a:solidFill>
              <a:effectLst/>
            </a:rPr>
            <a:t>, Urology, General Surgery</a:t>
          </a:r>
        </a:p>
      </dsp:txBody>
      <dsp:txXfrm>
        <a:off x="810914" y="1022682"/>
        <a:ext cx="7475917" cy="511341"/>
      </dsp:txXfrm>
    </dsp:sp>
    <dsp:sp modelId="{4D8E6A98-F157-4E77-9C6B-912F04914A30}">
      <dsp:nvSpPr>
        <dsp:cNvPr id="0" name=""/>
        <dsp:cNvSpPr/>
      </dsp:nvSpPr>
      <dsp:spPr>
        <a:xfrm>
          <a:off x="491326" y="958764"/>
          <a:ext cx="639176" cy="639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11E25-19B3-4ED0-AF0C-09F130FDAA9C}">
      <dsp:nvSpPr>
        <dsp:cNvPr id="0" name=""/>
        <dsp:cNvSpPr/>
      </dsp:nvSpPr>
      <dsp:spPr>
        <a:xfrm>
          <a:off x="1003250" y="1789597"/>
          <a:ext cx="7283581" cy="511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effectLst/>
            </a:rPr>
            <a:t>Medical Staff Office support</a:t>
          </a:r>
          <a:endParaRPr lang="en-US" sz="2000" kern="1200" dirty="0">
            <a:solidFill>
              <a:schemeClr val="bg1"/>
            </a:solidFill>
            <a:effectLst/>
          </a:endParaRPr>
        </a:p>
      </dsp:txBody>
      <dsp:txXfrm>
        <a:off x="1003250" y="1789597"/>
        <a:ext cx="7283581" cy="511341"/>
      </dsp:txXfrm>
    </dsp:sp>
    <dsp:sp modelId="{3C3D927F-E4FD-415A-BBD5-F3EF420F15D3}">
      <dsp:nvSpPr>
        <dsp:cNvPr id="0" name=""/>
        <dsp:cNvSpPr/>
      </dsp:nvSpPr>
      <dsp:spPr>
        <a:xfrm>
          <a:off x="683661" y="1725679"/>
          <a:ext cx="639176" cy="639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A7293-3AA6-415E-93D8-123602CEF395}">
      <dsp:nvSpPr>
        <dsp:cNvPr id="0" name=""/>
        <dsp:cNvSpPr/>
      </dsp:nvSpPr>
      <dsp:spPr>
        <a:xfrm>
          <a:off x="1003250" y="2556026"/>
          <a:ext cx="7283581" cy="511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effectLst/>
            </a:rPr>
            <a:t>Business Manager of Surgical Services</a:t>
          </a:r>
        </a:p>
      </dsp:txBody>
      <dsp:txXfrm>
        <a:off x="1003250" y="2556026"/>
        <a:ext cx="7283581" cy="511341"/>
      </dsp:txXfrm>
    </dsp:sp>
    <dsp:sp modelId="{23B483A6-5890-4468-98E6-CAA3F75CD142}">
      <dsp:nvSpPr>
        <dsp:cNvPr id="0" name=""/>
        <dsp:cNvSpPr/>
      </dsp:nvSpPr>
      <dsp:spPr>
        <a:xfrm>
          <a:off x="683661" y="2492108"/>
          <a:ext cx="639176" cy="639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8992B-66C8-44F5-9E1C-7FE1ACECC4F8}">
      <dsp:nvSpPr>
        <dsp:cNvPr id="0" name=""/>
        <dsp:cNvSpPr/>
      </dsp:nvSpPr>
      <dsp:spPr>
        <a:xfrm>
          <a:off x="810914" y="3322941"/>
          <a:ext cx="7475917" cy="511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  <a:effectLst/>
            </a:rPr>
            <a:t>Ad hoc members of nursing and administration</a:t>
          </a:r>
          <a:endParaRPr lang="en-US" sz="2000" kern="1200" dirty="0">
            <a:solidFill>
              <a:schemeClr val="bg1"/>
            </a:solidFill>
            <a:effectLst/>
          </a:endParaRPr>
        </a:p>
      </dsp:txBody>
      <dsp:txXfrm>
        <a:off x="810914" y="3322941"/>
        <a:ext cx="7475917" cy="511341"/>
      </dsp:txXfrm>
    </dsp:sp>
    <dsp:sp modelId="{46FE7FB2-6BA2-443D-8F6D-2822CCB4ADE6}">
      <dsp:nvSpPr>
        <dsp:cNvPr id="0" name=""/>
        <dsp:cNvSpPr/>
      </dsp:nvSpPr>
      <dsp:spPr>
        <a:xfrm>
          <a:off x="491326" y="3259023"/>
          <a:ext cx="639176" cy="639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925-6326-484E-81EC-AF3B1B864721}">
      <dsp:nvSpPr>
        <dsp:cNvPr id="0" name=""/>
        <dsp:cNvSpPr/>
      </dsp:nvSpPr>
      <dsp:spPr>
        <a:xfrm>
          <a:off x="390301" y="4089855"/>
          <a:ext cx="7896530" cy="511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8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effectLst/>
            </a:rPr>
            <a:t>Meets Bimonthly;  CEC 1157 protection</a:t>
          </a:r>
        </a:p>
      </dsp:txBody>
      <dsp:txXfrm>
        <a:off x="390301" y="4089855"/>
        <a:ext cx="7896530" cy="511341"/>
      </dsp:txXfrm>
    </dsp:sp>
    <dsp:sp modelId="{12C147A2-7080-4E8F-AA1C-A7180FC640E2}">
      <dsp:nvSpPr>
        <dsp:cNvPr id="0" name=""/>
        <dsp:cNvSpPr/>
      </dsp:nvSpPr>
      <dsp:spPr>
        <a:xfrm>
          <a:off x="70712" y="4025938"/>
          <a:ext cx="639176" cy="639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8BFE2-8D56-4028-B564-2E225F0205EE}">
      <dsp:nvSpPr>
        <dsp:cNvPr id="0" name=""/>
        <dsp:cNvSpPr/>
      </dsp:nvSpPr>
      <dsp:spPr>
        <a:xfrm>
          <a:off x="-5378781" y="-823664"/>
          <a:ext cx="6404681" cy="640468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2B53B-6A16-490E-A8C6-63BBA03C2269}">
      <dsp:nvSpPr>
        <dsp:cNvPr id="0" name=""/>
        <dsp:cNvSpPr/>
      </dsp:nvSpPr>
      <dsp:spPr>
        <a:xfrm>
          <a:off x="382480" y="250522"/>
          <a:ext cx="6162793" cy="50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5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effectLst/>
            </a:rPr>
            <a:t>Patient Safety Report (PSR)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382480" y="250522"/>
        <a:ext cx="6162793" cy="500854"/>
      </dsp:txXfrm>
    </dsp:sp>
    <dsp:sp modelId="{B8497D0E-5BF1-476B-8AAE-BA08EE57F2CD}">
      <dsp:nvSpPr>
        <dsp:cNvPr id="0" name=""/>
        <dsp:cNvSpPr/>
      </dsp:nvSpPr>
      <dsp:spPr>
        <a:xfrm>
          <a:off x="69447" y="187915"/>
          <a:ext cx="626067" cy="6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8DE8B-D6C2-42BF-BCCF-55D088579FD4}">
      <dsp:nvSpPr>
        <dsp:cNvPr id="0" name=""/>
        <dsp:cNvSpPr/>
      </dsp:nvSpPr>
      <dsp:spPr>
        <a:xfrm>
          <a:off x="794467" y="1001708"/>
          <a:ext cx="5750807" cy="50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5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effectLst/>
            </a:rPr>
            <a:t>30-day readmission event</a:t>
          </a:r>
        </a:p>
      </dsp:txBody>
      <dsp:txXfrm>
        <a:off x="794467" y="1001708"/>
        <a:ext cx="5750807" cy="500854"/>
      </dsp:txXfrm>
    </dsp:sp>
    <dsp:sp modelId="{B9FDBF38-BE2B-435C-8736-ADBBF174E58B}">
      <dsp:nvSpPr>
        <dsp:cNvPr id="0" name=""/>
        <dsp:cNvSpPr/>
      </dsp:nvSpPr>
      <dsp:spPr>
        <a:xfrm>
          <a:off x="481433" y="939101"/>
          <a:ext cx="626067" cy="6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EB9A0-7191-42A4-ADAB-6A2FA3743FF9}">
      <dsp:nvSpPr>
        <dsp:cNvPr id="0" name=""/>
        <dsp:cNvSpPr/>
      </dsp:nvSpPr>
      <dsp:spPr>
        <a:xfrm>
          <a:off x="982858" y="1752893"/>
          <a:ext cx="5562415" cy="50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5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effectLst/>
            </a:rPr>
            <a:t>Unplanned return to the OR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982858" y="1752893"/>
        <a:ext cx="5562415" cy="500854"/>
      </dsp:txXfrm>
    </dsp:sp>
    <dsp:sp modelId="{5C4DF7F8-CE15-4909-B791-7C39E70B8F23}">
      <dsp:nvSpPr>
        <dsp:cNvPr id="0" name=""/>
        <dsp:cNvSpPr/>
      </dsp:nvSpPr>
      <dsp:spPr>
        <a:xfrm>
          <a:off x="669825" y="1690287"/>
          <a:ext cx="626067" cy="6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97966-350E-4B08-9646-3A7800C02FC9}">
      <dsp:nvSpPr>
        <dsp:cNvPr id="0" name=""/>
        <dsp:cNvSpPr/>
      </dsp:nvSpPr>
      <dsp:spPr>
        <a:xfrm>
          <a:off x="982858" y="2503604"/>
          <a:ext cx="5562415" cy="50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5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effectLst/>
            </a:rPr>
            <a:t>Blood transfusion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982858" y="2503604"/>
        <a:ext cx="5562415" cy="500854"/>
      </dsp:txXfrm>
    </dsp:sp>
    <dsp:sp modelId="{F83891D9-2F60-48D3-B230-858EC1555E15}">
      <dsp:nvSpPr>
        <dsp:cNvPr id="0" name=""/>
        <dsp:cNvSpPr/>
      </dsp:nvSpPr>
      <dsp:spPr>
        <a:xfrm>
          <a:off x="669825" y="2440997"/>
          <a:ext cx="626067" cy="6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D64AB-7D08-48ED-AC28-42BBBFFEBCCE}">
      <dsp:nvSpPr>
        <dsp:cNvPr id="0" name=""/>
        <dsp:cNvSpPr/>
      </dsp:nvSpPr>
      <dsp:spPr>
        <a:xfrm>
          <a:off x="794467" y="3254789"/>
          <a:ext cx="5750807" cy="50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5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effectLst/>
            </a:rPr>
            <a:t>Intra-operative consult request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794467" y="3254789"/>
        <a:ext cx="5750807" cy="500854"/>
      </dsp:txXfrm>
    </dsp:sp>
    <dsp:sp modelId="{17CAE7CB-0483-4502-AACC-145CDC79FC4A}">
      <dsp:nvSpPr>
        <dsp:cNvPr id="0" name=""/>
        <dsp:cNvSpPr/>
      </dsp:nvSpPr>
      <dsp:spPr>
        <a:xfrm>
          <a:off x="481433" y="3192183"/>
          <a:ext cx="626067" cy="6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72E30-0967-4E94-877E-5B974253CBEA}">
      <dsp:nvSpPr>
        <dsp:cNvPr id="0" name=""/>
        <dsp:cNvSpPr/>
      </dsp:nvSpPr>
      <dsp:spPr>
        <a:xfrm>
          <a:off x="382480" y="4005975"/>
          <a:ext cx="6162793" cy="5008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55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  <a:effectLst/>
            </a:rPr>
            <a:t>Conversion to open</a:t>
          </a:r>
          <a:endParaRPr lang="en-US" sz="1900" kern="1200" dirty="0">
            <a:solidFill>
              <a:schemeClr val="bg1"/>
            </a:solidFill>
            <a:effectLst/>
          </a:endParaRPr>
        </a:p>
      </dsp:txBody>
      <dsp:txXfrm>
        <a:off x="382480" y="4005975"/>
        <a:ext cx="6162793" cy="500854"/>
      </dsp:txXfrm>
    </dsp:sp>
    <dsp:sp modelId="{4CCE459B-DEEF-46DE-AEA0-27E6CED7DB89}">
      <dsp:nvSpPr>
        <dsp:cNvPr id="0" name=""/>
        <dsp:cNvSpPr/>
      </dsp:nvSpPr>
      <dsp:spPr>
        <a:xfrm>
          <a:off x="69447" y="3943369"/>
          <a:ext cx="626067" cy="626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FF7A9-A4C0-4914-9738-920100C397F5}">
      <dsp:nvSpPr>
        <dsp:cNvPr id="0" name=""/>
        <dsp:cNvSpPr/>
      </dsp:nvSpPr>
      <dsp:spPr>
        <a:xfrm>
          <a:off x="-5942957" y="-909434"/>
          <a:ext cx="7074881" cy="7074881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5A5C0-13FD-42BC-B7E0-72203E567808}">
      <dsp:nvSpPr>
        <dsp:cNvPr id="0" name=""/>
        <dsp:cNvSpPr/>
      </dsp:nvSpPr>
      <dsp:spPr>
        <a:xfrm>
          <a:off x="421628" y="276781"/>
          <a:ext cx="10767485" cy="553353"/>
        </a:xfrm>
        <a:prstGeom prst="rect">
          <a:avLst/>
        </a:prstGeom>
        <a:solidFill>
          <a:srgbClr val="00A9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effectLst/>
            </a:rPr>
            <a:t>Monthly Robotic Steering Committee meetings </a:t>
          </a:r>
          <a:r>
            <a:rPr lang="en-US" sz="2200" b="0" kern="1200" dirty="0">
              <a:effectLst/>
            </a:rPr>
            <a:t>(</a:t>
          </a:r>
          <a:r>
            <a:rPr lang="en-US" sz="2000" b="0" kern="1200" dirty="0">
              <a:effectLst/>
            </a:rPr>
            <a:t>Surgeons, Admin, OR staff)</a:t>
          </a:r>
        </a:p>
      </dsp:txBody>
      <dsp:txXfrm>
        <a:off x="421628" y="276781"/>
        <a:ext cx="10767485" cy="553353"/>
      </dsp:txXfrm>
    </dsp:sp>
    <dsp:sp modelId="{10004DA8-AC4A-4FFF-9AE8-178AFEC9ABA8}">
      <dsp:nvSpPr>
        <dsp:cNvPr id="0" name=""/>
        <dsp:cNvSpPr/>
      </dsp:nvSpPr>
      <dsp:spPr>
        <a:xfrm>
          <a:off x="75783" y="207612"/>
          <a:ext cx="691691" cy="691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8E13A-86EA-4412-98AF-B4E02692D94F}">
      <dsp:nvSpPr>
        <dsp:cNvPr id="0" name=""/>
        <dsp:cNvSpPr/>
      </dsp:nvSpPr>
      <dsp:spPr>
        <a:xfrm>
          <a:off x="876799" y="1106706"/>
          <a:ext cx="10312315" cy="55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</a:rPr>
            <a:t>Multiple OR Teams; semi-annual competencies</a:t>
          </a:r>
        </a:p>
      </dsp:txBody>
      <dsp:txXfrm>
        <a:off x="876799" y="1106706"/>
        <a:ext cx="10312315" cy="553353"/>
      </dsp:txXfrm>
    </dsp:sp>
    <dsp:sp modelId="{C27F5113-3D88-4A5D-A39B-2EE3939312E1}">
      <dsp:nvSpPr>
        <dsp:cNvPr id="0" name=""/>
        <dsp:cNvSpPr/>
      </dsp:nvSpPr>
      <dsp:spPr>
        <a:xfrm>
          <a:off x="530953" y="1037536"/>
          <a:ext cx="691691" cy="691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4DEAC-C093-4449-8987-165CCB363F5C}">
      <dsp:nvSpPr>
        <dsp:cNvPr id="0" name=""/>
        <dsp:cNvSpPr/>
      </dsp:nvSpPr>
      <dsp:spPr>
        <a:xfrm>
          <a:off x="1126061" y="1961542"/>
          <a:ext cx="10083362" cy="55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</a:rPr>
            <a:t>“Dedicated” Robotic OR(s)</a:t>
          </a:r>
        </a:p>
      </dsp:txBody>
      <dsp:txXfrm>
        <a:off x="1126061" y="1961542"/>
        <a:ext cx="10083362" cy="553353"/>
      </dsp:txXfrm>
    </dsp:sp>
    <dsp:sp modelId="{6FF3A581-0B9C-4989-B815-13D77E2D1DFD}">
      <dsp:nvSpPr>
        <dsp:cNvPr id="0" name=""/>
        <dsp:cNvSpPr/>
      </dsp:nvSpPr>
      <dsp:spPr>
        <a:xfrm>
          <a:off x="739092" y="1867461"/>
          <a:ext cx="691691" cy="691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B1093-F9EF-4E12-9F4A-CC6008EB45D6}">
      <dsp:nvSpPr>
        <dsp:cNvPr id="0" name=""/>
        <dsp:cNvSpPr/>
      </dsp:nvSpPr>
      <dsp:spPr>
        <a:xfrm>
          <a:off x="1084937" y="2766029"/>
          <a:ext cx="10104177" cy="55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ffectLst/>
            </a:rPr>
            <a:t>Dashboard efficiency and volume metrics</a:t>
          </a:r>
        </a:p>
      </dsp:txBody>
      <dsp:txXfrm>
        <a:off x="1084937" y="2766029"/>
        <a:ext cx="10104177" cy="553353"/>
      </dsp:txXfrm>
    </dsp:sp>
    <dsp:sp modelId="{F1462E8E-A243-4625-82DE-72B98DB91C4B}">
      <dsp:nvSpPr>
        <dsp:cNvPr id="0" name=""/>
        <dsp:cNvSpPr/>
      </dsp:nvSpPr>
      <dsp:spPr>
        <a:xfrm>
          <a:off x="739092" y="2696860"/>
          <a:ext cx="691691" cy="691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61944-2DC7-46EB-A32F-FC48DA1E8567}">
      <dsp:nvSpPr>
        <dsp:cNvPr id="0" name=""/>
        <dsp:cNvSpPr/>
      </dsp:nvSpPr>
      <dsp:spPr>
        <a:xfrm>
          <a:off x="876799" y="3595953"/>
          <a:ext cx="10312315" cy="55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effectLst/>
            </a:rPr>
            <a:t>24/7 Access</a:t>
          </a:r>
          <a:endParaRPr lang="en-US" sz="2400" kern="1200" dirty="0">
            <a:effectLst/>
          </a:endParaRPr>
        </a:p>
      </dsp:txBody>
      <dsp:txXfrm>
        <a:off x="876799" y="3595953"/>
        <a:ext cx="10312315" cy="553353"/>
      </dsp:txXfrm>
    </dsp:sp>
    <dsp:sp modelId="{736F447A-DD72-445E-85B6-30621D3ADA6E}">
      <dsp:nvSpPr>
        <dsp:cNvPr id="0" name=""/>
        <dsp:cNvSpPr/>
      </dsp:nvSpPr>
      <dsp:spPr>
        <a:xfrm>
          <a:off x="530953" y="3526784"/>
          <a:ext cx="691691" cy="691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F9E2D-5991-402D-B7CE-AFE0164C0A88}">
      <dsp:nvSpPr>
        <dsp:cNvPr id="0" name=""/>
        <dsp:cNvSpPr/>
      </dsp:nvSpPr>
      <dsp:spPr>
        <a:xfrm>
          <a:off x="421628" y="4425878"/>
          <a:ext cx="10767485" cy="553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22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effectLst/>
            </a:rPr>
            <a:t>Need buy-in from staff: their engagement matters</a:t>
          </a:r>
          <a:endParaRPr lang="en-US" sz="2400" b="0" kern="1200" dirty="0">
            <a:effectLst/>
          </a:endParaRPr>
        </a:p>
      </dsp:txBody>
      <dsp:txXfrm>
        <a:off x="421628" y="4425878"/>
        <a:ext cx="10767485" cy="553353"/>
      </dsp:txXfrm>
    </dsp:sp>
    <dsp:sp modelId="{23D5ADD5-ABE9-4708-8872-82796AEF94E4}">
      <dsp:nvSpPr>
        <dsp:cNvPr id="0" name=""/>
        <dsp:cNvSpPr/>
      </dsp:nvSpPr>
      <dsp:spPr>
        <a:xfrm>
          <a:off x="75783" y="4356709"/>
          <a:ext cx="691691" cy="691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30DF5-B8DA-4B5F-8CF1-A8CEC672F82E}">
      <dsp:nvSpPr>
        <dsp:cNvPr id="0" name=""/>
        <dsp:cNvSpPr/>
      </dsp:nvSpPr>
      <dsp:spPr>
        <a:xfrm rot="5400000">
          <a:off x="7556560" y="-3200234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Outlines goals, rules of engagement</a:t>
          </a:r>
        </a:p>
      </dsp:txBody>
      <dsp:txXfrm rot="-5400000">
        <a:off x="4295748" y="84157"/>
        <a:ext cx="6981063" cy="435859"/>
      </dsp:txXfrm>
    </dsp:sp>
    <dsp:sp modelId="{474107EB-A609-4276-B277-C818E2992C96}">
      <dsp:nvSpPr>
        <dsp:cNvPr id="0" name=""/>
        <dsp:cNvSpPr/>
      </dsp:nvSpPr>
      <dsp:spPr>
        <a:xfrm>
          <a:off x="383609" y="200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Charter </a:t>
          </a:r>
        </a:p>
      </dsp:txBody>
      <dsp:txXfrm>
        <a:off x="413083" y="29674"/>
        <a:ext cx="3853191" cy="544824"/>
      </dsp:txXfrm>
    </dsp:sp>
    <dsp:sp modelId="{7E231D6B-A113-405E-978B-9489E8840A1B}">
      <dsp:nvSpPr>
        <dsp:cNvPr id="0" name=""/>
        <dsp:cNvSpPr/>
      </dsp:nvSpPr>
      <dsp:spPr>
        <a:xfrm rot="5400000">
          <a:off x="7556560" y="-2566273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Robert’s rules of order</a:t>
          </a:r>
        </a:p>
      </dsp:txBody>
      <dsp:txXfrm rot="-5400000">
        <a:off x="4295748" y="718118"/>
        <a:ext cx="6981063" cy="435859"/>
      </dsp:txXfrm>
    </dsp:sp>
    <dsp:sp modelId="{2EF0DEBB-553C-498C-8FB0-044540423AE1}">
      <dsp:nvSpPr>
        <dsp:cNvPr id="0" name=""/>
        <dsp:cNvSpPr/>
      </dsp:nvSpPr>
      <dsp:spPr>
        <a:xfrm>
          <a:off x="383609" y="634161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Formal structure</a:t>
          </a:r>
        </a:p>
      </dsp:txBody>
      <dsp:txXfrm>
        <a:off x="413083" y="663635"/>
        <a:ext cx="3853191" cy="544824"/>
      </dsp:txXfrm>
    </dsp:sp>
    <dsp:sp modelId="{14683160-65B4-4E62-955F-8E60A8E0DDB8}">
      <dsp:nvSpPr>
        <dsp:cNvPr id="0" name=""/>
        <dsp:cNvSpPr/>
      </dsp:nvSpPr>
      <dsp:spPr>
        <a:xfrm rot="5400000">
          <a:off x="7556560" y="-1932312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Monthly, Bimonthly, or Quarterly</a:t>
          </a:r>
        </a:p>
      </dsp:txBody>
      <dsp:txXfrm rot="-5400000">
        <a:off x="4295748" y="1352079"/>
        <a:ext cx="6981063" cy="435859"/>
      </dsp:txXfrm>
    </dsp:sp>
    <dsp:sp modelId="{237484D2-9E83-4469-A9EC-BAB2DAA0E7DA}">
      <dsp:nvSpPr>
        <dsp:cNvPr id="0" name=""/>
        <dsp:cNvSpPr/>
      </dsp:nvSpPr>
      <dsp:spPr>
        <a:xfrm>
          <a:off x="383609" y="1268122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Cadence</a:t>
          </a:r>
        </a:p>
      </dsp:txBody>
      <dsp:txXfrm>
        <a:off x="413083" y="1297596"/>
        <a:ext cx="3853191" cy="544824"/>
      </dsp:txXfrm>
    </dsp:sp>
    <dsp:sp modelId="{4C6B5EF8-B8DB-45DA-AB98-0C4FE6DD86C7}">
      <dsp:nvSpPr>
        <dsp:cNvPr id="0" name=""/>
        <dsp:cNvSpPr/>
      </dsp:nvSpPr>
      <dsp:spPr>
        <a:xfrm rot="5400000">
          <a:off x="7556560" y="-1298351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Sets items for discussion and review</a:t>
          </a:r>
        </a:p>
      </dsp:txBody>
      <dsp:txXfrm rot="-5400000">
        <a:off x="4295748" y="1986040"/>
        <a:ext cx="6981063" cy="435859"/>
      </dsp:txXfrm>
    </dsp:sp>
    <dsp:sp modelId="{0918B840-05E3-4071-A235-29B29622DB2E}">
      <dsp:nvSpPr>
        <dsp:cNvPr id="0" name=""/>
        <dsp:cNvSpPr/>
      </dsp:nvSpPr>
      <dsp:spPr>
        <a:xfrm>
          <a:off x="383609" y="1902083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Agenda &amp; minutes</a:t>
          </a:r>
        </a:p>
      </dsp:txBody>
      <dsp:txXfrm>
        <a:off x="413083" y="1931557"/>
        <a:ext cx="3853191" cy="544824"/>
      </dsp:txXfrm>
    </dsp:sp>
    <dsp:sp modelId="{CEB6545A-DB49-4A17-9C0F-99AFC919B51F}">
      <dsp:nvSpPr>
        <dsp:cNvPr id="0" name=""/>
        <dsp:cNvSpPr/>
      </dsp:nvSpPr>
      <dsp:spPr>
        <a:xfrm rot="5400000">
          <a:off x="7556560" y="-664390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Blinded outcomes (SSI, ED Visits, Readmissions, etc…) and                     unblinded costs (surgeon and procedure-specific)</a:t>
          </a:r>
        </a:p>
      </dsp:txBody>
      <dsp:txXfrm rot="-5400000">
        <a:off x="4295748" y="2620001"/>
        <a:ext cx="6981063" cy="435859"/>
      </dsp:txXfrm>
    </dsp:sp>
    <dsp:sp modelId="{C0EBCDB8-D12B-40E6-86FA-78785026726D}">
      <dsp:nvSpPr>
        <dsp:cNvPr id="0" name=""/>
        <dsp:cNvSpPr/>
      </dsp:nvSpPr>
      <dsp:spPr>
        <a:xfrm>
          <a:off x="383609" y="2536044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Dashboard </a:t>
          </a:r>
        </a:p>
      </dsp:txBody>
      <dsp:txXfrm>
        <a:off x="413083" y="2565518"/>
        <a:ext cx="3853191" cy="544824"/>
      </dsp:txXfrm>
    </dsp:sp>
    <dsp:sp modelId="{5CB37CA1-692E-44C0-AC0D-4CA540FBCEB7}">
      <dsp:nvSpPr>
        <dsp:cNvPr id="0" name=""/>
        <dsp:cNvSpPr/>
      </dsp:nvSpPr>
      <dsp:spPr>
        <a:xfrm rot="5400000">
          <a:off x="7556560" y="-30429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Case volumes, FCOTS, TAT, after hours use, and block utilization</a:t>
          </a:r>
        </a:p>
      </dsp:txBody>
      <dsp:txXfrm rot="-5400000">
        <a:off x="4295748" y="3253962"/>
        <a:ext cx="6981063" cy="435859"/>
      </dsp:txXfrm>
    </dsp:sp>
    <dsp:sp modelId="{0B585FF0-9849-4BD1-94E6-B57AA69C1660}">
      <dsp:nvSpPr>
        <dsp:cNvPr id="0" name=""/>
        <dsp:cNvSpPr/>
      </dsp:nvSpPr>
      <dsp:spPr>
        <a:xfrm>
          <a:off x="383609" y="3170005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Monitor trends </a:t>
          </a:r>
        </a:p>
      </dsp:txBody>
      <dsp:txXfrm>
        <a:off x="413083" y="3199479"/>
        <a:ext cx="3853191" cy="544824"/>
      </dsp:txXfrm>
    </dsp:sp>
    <dsp:sp modelId="{2CF7398A-E8C9-4A6C-AEB2-A2C6FE255B8D}">
      <dsp:nvSpPr>
        <dsp:cNvPr id="0" name=""/>
        <dsp:cNvSpPr/>
      </dsp:nvSpPr>
      <dsp:spPr>
        <a:xfrm rot="5400000">
          <a:off x="7556560" y="603531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E.g., robotic downtime policy; endowrist return procedure; scrub tech assistant policy; robotic assistant in-house learning program</a:t>
          </a:r>
        </a:p>
      </dsp:txBody>
      <dsp:txXfrm rot="-5400000">
        <a:off x="4295748" y="3887923"/>
        <a:ext cx="6981063" cy="435859"/>
      </dsp:txXfrm>
    </dsp:sp>
    <dsp:sp modelId="{899F7BDD-2C59-4566-8A6E-2614C5537EF8}">
      <dsp:nvSpPr>
        <dsp:cNvPr id="0" name=""/>
        <dsp:cNvSpPr/>
      </dsp:nvSpPr>
      <dsp:spPr>
        <a:xfrm>
          <a:off x="383609" y="3803966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Develop policy</a:t>
          </a:r>
        </a:p>
      </dsp:txBody>
      <dsp:txXfrm>
        <a:off x="413083" y="3833440"/>
        <a:ext cx="3853191" cy="544824"/>
      </dsp:txXfrm>
    </dsp:sp>
    <dsp:sp modelId="{C9D6CE78-ECBD-43B1-BBED-E254374685AF}">
      <dsp:nvSpPr>
        <dsp:cNvPr id="0" name=""/>
        <dsp:cNvSpPr/>
      </dsp:nvSpPr>
      <dsp:spPr>
        <a:xfrm rot="5400000">
          <a:off x="7556560" y="1237492"/>
          <a:ext cx="483017" cy="7004642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  <a:effectLst/>
            </a:rPr>
            <a:t>CME; community outreach events; philanthropy engagements;                 marketing; celebrations; </a:t>
          </a:r>
          <a:r>
            <a:rPr lang="en-US" sz="1600" kern="1200" dirty="0" err="1">
              <a:solidFill>
                <a:schemeClr val="tx1"/>
              </a:solidFill>
              <a:effectLst/>
            </a:rPr>
            <a:t>ProForma</a:t>
          </a:r>
          <a:r>
            <a:rPr lang="en-US" sz="1600" kern="1200" dirty="0">
              <a:solidFill>
                <a:schemeClr val="tx1"/>
              </a:solidFill>
              <a:effectLst/>
            </a:rPr>
            <a:t> development; etc.</a:t>
          </a:r>
        </a:p>
      </dsp:txBody>
      <dsp:txXfrm rot="-5400000">
        <a:off x="4295748" y="4521884"/>
        <a:ext cx="6981063" cy="435859"/>
      </dsp:txXfrm>
    </dsp:sp>
    <dsp:sp modelId="{56FD6A30-6585-4BEF-8006-083F0DE545C5}">
      <dsp:nvSpPr>
        <dsp:cNvPr id="0" name=""/>
        <dsp:cNvSpPr/>
      </dsp:nvSpPr>
      <dsp:spPr>
        <a:xfrm>
          <a:off x="383609" y="4437927"/>
          <a:ext cx="3912139" cy="603772"/>
        </a:xfrm>
        <a:prstGeom prst="roundRect">
          <a:avLst/>
        </a:prstGeom>
        <a:solidFill>
          <a:srgbClr val="00AAA3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effectLst/>
            </a:rPr>
            <a:t>        Event oversight </a:t>
          </a:r>
        </a:p>
      </dsp:txBody>
      <dsp:txXfrm>
        <a:off x="413083" y="4467401"/>
        <a:ext cx="3853191" cy="544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E176E-4F7D-4092-88C1-A9234FA32AD9}">
      <dsp:nvSpPr>
        <dsp:cNvPr id="0" name=""/>
        <dsp:cNvSpPr/>
      </dsp:nvSpPr>
      <dsp:spPr>
        <a:xfrm>
          <a:off x="1329093" y="38156"/>
          <a:ext cx="1984153" cy="1984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Improved outcomes</a:t>
          </a:r>
        </a:p>
      </dsp:txBody>
      <dsp:txXfrm>
        <a:off x="1558033" y="305254"/>
        <a:ext cx="1526272" cy="629587"/>
      </dsp:txXfrm>
    </dsp:sp>
    <dsp:sp modelId="{F7A76EC4-F894-4DDF-9F20-4C2608882992}">
      <dsp:nvSpPr>
        <dsp:cNvPr id="0" name=""/>
        <dsp:cNvSpPr/>
      </dsp:nvSpPr>
      <dsp:spPr>
        <a:xfrm>
          <a:off x="2206699" y="915763"/>
          <a:ext cx="1984153" cy="1984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Improved provider experience</a:t>
          </a:r>
        </a:p>
      </dsp:txBody>
      <dsp:txXfrm>
        <a:off x="3275090" y="1144704"/>
        <a:ext cx="763136" cy="1526272"/>
      </dsp:txXfrm>
    </dsp:sp>
    <dsp:sp modelId="{3BA44CF4-64C7-499C-97EE-92770B26A24A}">
      <dsp:nvSpPr>
        <dsp:cNvPr id="0" name=""/>
        <dsp:cNvSpPr/>
      </dsp:nvSpPr>
      <dsp:spPr>
        <a:xfrm>
          <a:off x="1329093" y="1793369"/>
          <a:ext cx="1984153" cy="1984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Decreased Cost</a:t>
          </a:r>
        </a:p>
      </dsp:txBody>
      <dsp:txXfrm>
        <a:off x="1558033" y="2880838"/>
        <a:ext cx="1526272" cy="629587"/>
      </dsp:txXfrm>
    </dsp:sp>
    <dsp:sp modelId="{04C102CB-2B60-474C-BE86-D5051EC58544}">
      <dsp:nvSpPr>
        <dsp:cNvPr id="0" name=""/>
        <dsp:cNvSpPr/>
      </dsp:nvSpPr>
      <dsp:spPr>
        <a:xfrm>
          <a:off x="451486" y="915763"/>
          <a:ext cx="1984153" cy="198415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Improved patient experience</a:t>
          </a:r>
        </a:p>
      </dsp:txBody>
      <dsp:txXfrm>
        <a:off x="604113" y="1144704"/>
        <a:ext cx="763136" cy="152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9BB3D-7EEA-4C84-A86D-B20C018783C7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D073-55A2-46E8-A976-3A747C9CCA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6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86F078-11A8-47C5-8B08-DAB086DED073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2B5071-CF86-4B76-9730-F1C26B09CB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2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5071-CF86-4B76-9730-F1C26B09CB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4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5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6031" y="4623509"/>
            <a:ext cx="5808246" cy="4117698"/>
          </a:xfrm>
        </p:spPr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67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5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374650"/>
            <a:ext cx="4341812" cy="244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4314" y="3084556"/>
            <a:ext cx="5071568" cy="3745772"/>
          </a:xfrm>
        </p:spPr>
        <p:txBody>
          <a:bodyPr/>
          <a:lstStyle/>
          <a:p>
            <a:pPr>
              <a:spcAft>
                <a:spcPts val="207"/>
              </a:spcAft>
            </a:pPr>
            <a:endParaRPr lang="en-US" sz="700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059182" y="9035768"/>
            <a:ext cx="3105348" cy="477305"/>
          </a:xfrm>
          <a:prstGeom prst="rect">
            <a:avLst/>
          </a:prstGeom>
        </p:spPr>
        <p:txBody>
          <a:bodyPr vert="horz" lIns="94948" tIns="47474" rIns="94948" bIns="47474" rtlCol="0" anchor="b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CE832E-BBA9-4F29-B719-CD731BBF978A}" type="slidenum">
              <a:rPr lang="en-US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88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9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1E2B-5256-49E0-89AE-2DE1CAC9F4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83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1E2B-5256-49E0-89AE-2DE1CAC9F4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0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1E2B-5256-49E0-89AE-2DE1CAC9F4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ABAFC-8462-4041-80B9-ACC28E86B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7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8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374650"/>
            <a:ext cx="4341812" cy="244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4314" y="3084556"/>
            <a:ext cx="5071568" cy="3745772"/>
          </a:xfrm>
        </p:spPr>
        <p:txBody>
          <a:bodyPr/>
          <a:lstStyle/>
          <a:p>
            <a:pPr marL="0" indent="0">
              <a:spcAft>
                <a:spcPts val="207"/>
              </a:spcAft>
              <a:buNone/>
            </a:pPr>
            <a:endParaRPr lang="en-US" sz="700" dirty="0">
              <a:cs typeface="Arial" panose="020B0604020202020204" pitchFamily="34" charset="0"/>
            </a:endParaRPr>
          </a:p>
          <a:p>
            <a:pPr>
              <a:spcAft>
                <a:spcPts val="207"/>
              </a:spcAft>
            </a:pPr>
            <a:r>
              <a:rPr lang="en-US" sz="700" dirty="0">
                <a:cs typeface="Arial" panose="020B0604020202020204" pitchFamily="34" charset="0"/>
              </a:rPr>
              <a:t>But first…let’s spend some time discussing your role as an ESL in the process.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059182" y="9035768"/>
            <a:ext cx="3105348" cy="477305"/>
          </a:xfrm>
          <a:prstGeom prst="rect">
            <a:avLst/>
          </a:prstGeom>
        </p:spPr>
        <p:txBody>
          <a:bodyPr vert="horz" lIns="94948" tIns="47474" rIns="94948" bIns="47474" rtlCol="0" anchor="b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CE832E-BBA9-4F29-B719-CD731BBF978A}" type="slidenum">
              <a:rPr lang="en-US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15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0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0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1E2B-5256-49E0-89AE-2DE1CAC9F4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6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7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9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965E1-BDDE-424B-9EF0-62CF60B9AE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3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965E1-BDDE-424B-9EF0-62CF60B9AE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79193-EC8F-46B6-B86D-6ADABBC57CB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7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E832E-BBA9-4F29-B719-CD731BBF978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18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374650"/>
            <a:ext cx="4341812" cy="244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4314" y="3084556"/>
            <a:ext cx="5071568" cy="3745772"/>
          </a:xfrm>
        </p:spPr>
        <p:txBody>
          <a:bodyPr/>
          <a:lstStyle/>
          <a:p>
            <a:pPr>
              <a:spcAft>
                <a:spcPts val="207"/>
              </a:spcAft>
            </a:pPr>
            <a:endParaRPr lang="en-US" sz="700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059182" y="9035768"/>
            <a:ext cx="3105348" cy="477305"/>
          </a:xfrm>
          <a:prstGeom prst="rect">
            <a:avLst/>
          </a:prstGeom>
        </p:spPr>
        <p:txBody>
          <a:bodyPr vert="horz" lIns="94948" tIns="47474" rIns="94948" bIns="47474" rtlCol="0" anchor="b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CE832E-BBA9-4F29-B719-CD731BBF978A}" type="slidenum">
              <a:rPr lang="en-US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89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33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8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2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56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35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A3546-3034-4A70-B1F9-FD7E1888F23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046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B5071-CF86-4B76-9730-F1C26B09CB4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8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01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0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7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1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20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CAF31-9394-40DD-8520-487FB90DD9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374650"/>
            <a:ext cx="4341812" cy="244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14314" y="3084556"/>
            <a:ext cx="5071568" cy="3745772"/>
          </a:xfrm>
        </p:spPr>
        <p:txBody>
          <a:bodyPr/>
          <a:lstStyle/>
          <a:p>
            <a:pPr>
              <a:spcAft>
                <a:spcPts val="207"/>
              </a:spcAft>
            </a:pPr>
            <a:endParaRPr lang="en-US" sz="700" dirty="0"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059182" y="9035768"/>
            <a:ext cx="3105348" cy="477305"/>
          </a:xfrm>
          <a:prstGeom prst="rect">
            <a:avLst/>
          </a:prstGeom>
        </p:spPr>
        <p:txBody>
          <a:bodyPr vert="horz" lIns="94948" tIns="47474" rIns="94948" bIns="47474" rtlCol="0" anchor="b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CE832E-BBA9-4F29-B719-CD731BBF978A}" type="slidenum">
              <a:rPr lang="en-US"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1142" y="3320679"/>
            <a:ext cx="6060017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1142" y="1556951"/>
            <a:ext cx="606001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4957375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17" y="129873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349" y="1298731"/>
            <a:ext cx="6815667" cy="48222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217" y="2460781"/>
            <a:ext cx="4011084" cy="36602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8949" y="125760"/>
            <a:ext cx="10972800" cy="495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0218" y="310072"/>
            <a:ext cx="11361783" cy="103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u="none" kern="120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36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0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15" y="4800600"/>
            <a:ext cx="1087259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0214" y="366889"/>
            <a:ext cx="10872599" cy="437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215" y="5367338"/>
            <a:ext cx="108725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78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0216" y="1130578"/>
            <a:ext cx="10752184" cy="49955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8949" y="125760"/>
            <a:ext cx="10972800" cy="495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361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45397"/>
            <a:ext cx="2743200" cy="508076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45397"/>
            <a:ext cx="8026400" cy="50807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77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(Te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8962"/>
            <a:ext cx="12192000" cy="409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070" y="2862814"/>
            <a:ext cx="7305906" cy="1556786"/>
          </a:xfrm>
        </p:spPr>
        <p:txBody>
          <a:bodyPr anchor="b"/>
          <a:lstStyle>
            <a:lvl1pPr algn="l">
              <a:lnSpc>
                <a:spcPct val="100000"/>
              </a:lnSpc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070" y="4630376"/>
            <a:ext cx="6436075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5" y="6548972"/>
            <a:ext cx="1741125" cy="2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828D-E9D4-41AA-8867-CE6FDB93CC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10CF-21D8-4A7C-8E52-4E98DC6EA7CE}" type="datetimeFigureOut">
              <a:rPr lang="en-US" smtClean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A623-5D9B-45D0-BFEF-D69B1F408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7/12/2021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29" y="365126"/>
            <a:ext cx="10561320" cy="811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83266" y="6516917"/>
            <a:ext cx="4607076" cy="141917"/>
          </a:xfrm>
        </p:spPr>
        <p:txBody>
          <a:bodyPr rIns="182880" bIns="0" anchor="b">
            <a:no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Confidentiality statement here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0845" y="6524815"/>
            <a:ext cx="297275" cy="133232"/>
          </a:xfrm>
        </p:spPr>
        <p:txBody>
          <a:bodyPr/>
          <a:lstStyle/>
          <a:p>
            <a:fld id="{AE90325D-8EE9-4C27-91AB-06AABAD220B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03644" y="6527801"/>
            <a:ext cx="1607053" cy="133855"/>
          </a:xfrm>
        </p:spPr>
        <p:txBody>
          <a:bodyPr rIns="0" bIns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PN XXXXXXX-</a:t>
            </a:r>
            <a:r>
              <a:rPr lang="en-US" dirty="0" err="1"/>
              <a:t>XXrX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57DE4D-F541-4F4A-8CC6-3CAB9302AACD}"/>
              </a:ext>
            </a:extLst>
          </p:cNvPr>
          <p:cNvSpPr/>
          <p:nvPr userDrawn="1"/>
        </p:nvSpPr>
        <p:spPr>
          <a:xfrm>
            <a:off x="0" y="5795320"/>
            <a:ext cx="12192000" cy="1062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F1668C-FB1A-DF46-B7E5-0E4D964FD8E7}"/>
              </a:ext>
            </a:extLst>
          </p:cNvPr>
          <p:cNvSpPr/>
          <p:nvPr userDrawn="1"/>
        </p:nvSpPr>
        <p:spPr>
          <a:xfrm>
            <a:off x="148281" y="6573795"/>
            <a:ext cx="541638" cy="148281"/>
          </a:xfrm>
          <a:prstGeom prst="rect">
            <a:avLst/>
          </a:prstGeom>
          <a:solidFill>
            <a:srgbClr val="00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05376-B069-2F4F-AFCA-02201EAC20DC}"/>
              </a:ext>
            </a:extLst>
          </p:cNvPr>
          <p:cNvSpPr/>
          <p:nvPr userDrawn="1"/>
        </p:nvSpPr>
        <p:spPr>
          <a:xfrm>
            <a:off x="838200" y="6573193"/>
            <a:ext cx="8886567" cy="148281"/>
          </a:xfrm>
          <a:prstGeom prst="rect">
            <a:avLst/>
          </a:prstGeom>
          <a:solidFill>
            <a:srgbClr val="252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037EA68-C6D0-AB42-B88D-FC95B74B2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3622" y="6063137"/>
            <a:ext cx="1845818" cy="6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22400" y="4629150"/>
            <a:ext cx="7721600" cy="0"/>
            <a:chOff x="1066800" y="4629150"/>
            <a:chExt cx="5791200" cy="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066800" y="4629150"/>
              <a:ext cx="3340100" cy="0"/>
            </a:xfrm>
            <a:prstGeom prst="line">
              <a:avLst/>
            </a:prstGeom>
            <a:ln w="57150" cmpd="sng">
              <a:solidFill>
                <a:srgbClr val="00A9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4406900" y="4629150"/>
              <a:ext cx="1670050" cy="0"/>
            </a:xfrm>
            <a:prstGeom prst="line">
              <a:avLst/>
            </a:prstGeom>
            <a:ln w="57150" cmpd="sng">
              <a:solidFill>
                <a:srgbClr val="A9DB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076950" y="4629150"/>
              <a:ext cx="781050" cy="0"/>
            </a:xfrm>
            <a:prstGeom prst="line">
              <a:avLst/>
            </a:prstGeom>
            <a:ln w="5715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411110" y="3105663"/>
            <a:ext cx="10769599" cy="729737"/>
          </a:xfrm>
        </p:spPr>
        <p:txBody>
          <a:bodyPr anchor="t">
            <a:noAutofit/>
          </a:bodyPr>
          <a:lstStyle>
            <a:lvl1pPr algn="l">
              <a:defRPr sz="44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1422401" y="3860800"/>
            <a:ext cx="10769599" cy="532324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4975126"/>
            <a:ext cx="2687156" cy="377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339541"/>
            <a:ext cx="640080" cy="6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2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7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6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11142" y="3320679"/>
            <a:ext cx="6060017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1142" y="1556951"/>
            <a:ext cx="606001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4957375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42" y="2084634"/>
            <a:ext cx="2103120" cy="21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7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5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o or image_Full ble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947" y="6105238"/>
            <a:ext cx="11037455" cy="277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83266" y="6516917"/>
            <a:ext cx="4607076" cy="141917"/>
          </a:xfrm>
        </p:spPr>
        <p:txBody>
          <a:bodyPr rIns="182880" bIns="0" anchor="b">
            <a:noAutofit/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Confidentiality statement here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0845" y="6524815"/>
            <a:ext cx="297275" cy="133232"/>
          </a:xfrm>
        </p:spPr>
        <p:txBody>
          <a:bodyPr/>
          <a:lstStyle/>
          <a:p>
            <a:pPr defTabSz="609585"/>
            <a:fld id="{AE90325D-8EE9-4C27-91AB-06AABAD220BA}" type="slidenum">
              <a:rPr lang="en-US" smtClean="0">
                <a:solidFill>
                  <a:srgbClr val="8A8A90"/>
                </a:solidFill>
              </a:rPr>
              <a:pPr defTabSz="609585"/>
              <a:t>‹#›</a:t>
            </a:fld>
            <a:endParaRPr lang="en-US" dirty="0">
              <a:solidFill>
                <a:srgbClr val="8A8A90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9403644" y="6527801"/>
            <a:ext cx="1607053" cy="133855"/>
          </a:xfrm>
        </p:spPr>
        <p:txBody>
          <a:bodyPr rIns="0" bIns="0" anchor="b">
            <a:no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PN XXXXXXX-</a:t>
            </a:r>
            <a:r>
              <a:rPr lang="en-US" dirty="0" err="1"/>
              <a:t>XXrX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544947" y="6105238"/>
            <a:ext cx="11037455" cy="277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48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5849-76A1-43EB-8F17-9EF619CFE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E0C97-8CD3-4407-B383-45EFECC88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545DA-C380-49AF-BE9C-FEFAEF05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defTabSz="685800" fontAlgn="base"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D997-8ACD-4F0D-8E01-241370F8B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273" y="826916"/>
            <a:ext cx="8814133" cy="1865376"/>
          </a:xfrm>
        </p:spPr>
        <p:txBody>
          <a:bodyPr anchor="b" anchorCtr="0">
            <a:noAutofit/>
          </a:bodyPr>
          <a:lstStyle>
            <a:lvl1pPr algn="l">
              <a:defRPr sz="4500" spc="-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343BD-7A1E-48E0-B93E-8E38918E11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1968" y="2665096"/>
            <a:ext cx="8800193" cy="841248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8277-E42C-4B74-962D-C8E55CA4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5538" y="6024307"/>
            <a:ext cx="6194425" cy="182880"/>
          </a:xfrm>
        </p:spPr>
        <p:txBody>
          <a:bodyPr/>
          <a:lstStyle/>
          <a:p>
            <a:r>
              <a:rPr lang="en-US" dirty="0"/>
              <a:t>Confidential Intuitive Information — Not for Distribution. Copyright ©2020 Intuitive Surgical, Inc.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0ACD1B-5E97-4873-AB68-BE459BEE9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68" y="3620534"/>
            <a:ext cx="8800193" cy="130759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FontTx/>
              <a:buNone/>
              <a:defRPr sz="1200" i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Subtitle level 1</a:t>
            </a:r>
          </a:p>
          <a:p>
            <a:pPr lvl="1"/>
            <a:r>
              <a:rPr lang="en-US" dirty="0"/>
              <a:t>00 Month 2000</a:t>
            </a:r>
          </a:p>
        </p:txBody>
      </p:sp>
      <p:sp>
        <p:nvSpPr>
          <p:cNvPr id="24" name="Freeform 5"/>
          <p:cNvSpPr>
            <a:spLocks noEditPoints="1"/>
          </p:cNvSpPr>
          <p:nvPr userDrawn="1"/>
        </p:nvSpPr>
        <p:spPr bwMode="auto">
          <a:xfrm>
            <a:off x="806451" y="5839738"/>
            <a:ext cx="1183132" cy="32281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DB0C2CC-A33C-46E0-B9FA-1340BDC55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024307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CE68AF8-37FA-470E-9548-81B3CC33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024307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10444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D7C1-38B1-4250-A6E7-41D6CA11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969E-4B8C-4179-9D40-F4797B7C3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8A2D-9B31-4770-AE59-3B20E3E7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630067-5BE5-419C-A6A7-30B72DE2C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CBDBD5-F395-43AB-98BF-46FAD161C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3066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D7C1-38B1-4250-A6E7-41D6CA11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969E-4B8C-4179-9D40-F4797B7C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1263140"/>
            <a:ext cx="10597896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8A2D-9B31-4770-AE59-3B20E3E7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D7666DD-41A3-476E-9BBF-8D2807682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40E6A14-A89F-4D27-BE4C-8CDE5FD57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9749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17" y="1600201"/>
            <a:ext cx="11141164" cy="4525963"/>
          </a:xfrm>
        </p:spPr>
        <p:txBody>
          <a:bodyPr/>
          <a:lstStyle>
            <a:lvl1pPr>
              <a:defRPr cap="small" baseline="0"/>
            </a:lvl1pPr>
            <a:lvl2pPr>
              <a:defRPr cap="small" baseline="0"/>
            </a:lvl2pPr>
            <a:lvl3pPr>
              <a:defRPr cap="small" baseline="0"/>
            </a:lvl3pPr>
            <a:lvl4pPr>
              <a:defRPr cap="small" baseline="0"/>
            </a:lvl4pPr>
            <a:lvl5pPr>
              <a:defRPr cap="small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1361783" cy="1033226"/>
          </a:xfrm>
        </p:spPr>
        <p:txBody>
          <a:bodyPr>
            <a:normAutofit/>
          </a:bodyPr>
          <a:lstStyle>
            <a:lvl1pPr algn="l">
              <a:defRPr sz="36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7929"/>
            <a:ext cx="640080" cy="6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857-4048-4FCF-AA26-C8CC28AF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1907824"/>
            <a:ext cx="8796527" cy="1463040"/>
          </a:xfrm>
        </p:spPr>
        <p:txBody>
          <a:bodyPr anchor="b">
            <a:noAutofit/>
          </a:bodyPr>
          <a:lstStyle>
            <a:lvl1pPr>
              <a:defRPr sz="32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40E86-B576-4892-9AD4-000174C3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3439886"/>
            <a:ext cx="8796526" cy="61264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CCC0-02C4-45C0-AE6E-231887C1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480261"/>
            <a:ext cx="6989763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B52E74-30AF-4B4D-A6EE-F53E0BD46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5684658-A28F-4674-9E51-53C1C0F3A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125316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with full blee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1EC83B-F25B-4A6E-BA51-701968ED9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9144" y="-9144"/>
            <a:ext cx="12207240" cy="6876288"/>
          </a:xfrm>
        </p:spPr>
        <p:txBody>
          <a:bodyPr rIns="36576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Background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CCC0-02C4-45C0-AE6E-231887C1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A179E857-4048-4FCF-AA26-C8CC28AF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1907824"/>
            <a:ext cx="8796527" cy="1463040"/>
          </a:xfrm>
        </p:spPr>
        <p:txBody>
          <a:bodyPr anchor="b">
            <a:noAutofit/>
          </a:bodyPr>
          <a:lstStyle>
            <a:lvl1pPr>
              <a:defRPr sz="32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3540E86-B576-4892-9AD4-000174C3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3439886"/>
            <a:ext cx="8796526" cy="61264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177F4A1-3837-498A-AED5-D252B6AB3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F365C59-8B78-4727-9D55-C71B20BFA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25103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1EC83B-F25B-4A6E-BA51-701968ED9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-9144"/>
            <a:ext cx="6102096" cy="687628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CCC0-02C4-45C0-AE6E-231887C1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sp>
        <p:nvSpPr>
          <p:cNvPr id="264" name="Title 1">
            <a:extLst>
              <a:ext uri="{FF2B5EF4-FFF2-40B4-BE49-F238E27FC236}">
                <a16:creationId xmlns:a16="http://schemas.microsoft.com/office/drawing/2014/main" id="{A179E857-4048-4FCF-AA26-C8CC28AF2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338" y="1907824"/>
            <a:ext cx="5004052" cy="1463040"/>
          </a:xfrm>
        </p:spPr>
        <p:txBody>
          <a:bodyPr anchor="b">
            <a:noAutofit/>
          </a:bodyPr>
          <a:lstStyle>
            <a:lvl1pPr>
              <a:defRPr sz="32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65" name="Text Placeholder 2">
            <a:extLst>
              <a:ext uri="{FF2B5EF4-FFF2-40B4-BE49-F238E27FC236}">
                <a16:creationId xmlns:a16="http://schemas.microsoft.com/office/drawing/2014/main" id="{73540E86-B576-4892-9AD4-000174C3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3439886"/>
            <a:ext cx="5004051" cy="61264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3B73D53-7931-4D4C-BF3F-087711B9A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B96DA5-3899-4A32-9167-D2929008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285717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857-4048-4FCF-AA26-C8CC28AF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1907824"/>
            <a:ext cx="8796527" cy="1463040"/>
          </a:xfrm>
        </p:spPr>
        <p:txBody>
          <a:bodyPr anchor="b">
            <a:noAutofit/>
          </a:bodyPr>
          <a:lstStyle>
            <a:lvl1pPr>
              <a:defRPr sz="3200" spc="-8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40E86-B576-4892-9AD4-000174C3C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338" y="3439886"/>
            <a:ext cx="8796526" cy="61264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7CCC0-02C4-45C0-AE6E-231887C1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394A73AA-BDC0-4822-840C-85E3F2352BC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11CFC7E5-7F3D-403B-870B-2EF3D716B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F7B343E-8588-4C33-9DF0-E34E2F24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1"/>
            <a:ext cx="5198872" cy="49117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838" y="1263141"/>
            <a:ext cx="5201306" cy="49117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7855AA-C31D-432B-99F8-20EC18881D4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26F8C6-BC97-450D-A58F-2BC958F00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0"/>
            <a:ext cx="5198872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838" y="1263140"/>
            <a:ext cx="5201306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84D84FE-990A-474D-BCCB-A024C6E0059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959A21-B70D-4972-AC90-2D6DC698F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1"/>
            <a:ext cx="3401822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788" y="1263141"/>
            <a:ext cx="3400425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94651" y="1263141"/>
            <a:ext cx="3400425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EDACBD8-03C7-44C7-9B6C-C18CF6AFD82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A1B3C1B-7CB1-4B4D-A028-6373BC139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1"/>
            <a:ext cx="3401822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788" y="1263141"/>
            <a:ext cx="3400425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94651" y="1263141"/>
            <a:ext cx="3400425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B495ACE-197E-4408-9DC6-D588A21F6B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5DD1B14-6649-48A6-8CB9-3C532691D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Offset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1"/>
            <a:ext cx="3401822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788" y="1263141"/>
            <a:ext cx="6997636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492047-F88C-4193-B4AC-43A8D45DB09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773B73-3C4A-4712-A620-D5B379D8B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itation (Offset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1"/>
            <a:ext cx="3401822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5788" y="1263141"/>
            <a:ext cx="6997636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46F2A1A-FA71-4DB0-9A8A-19BC299BE90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3CB59BF-FB49-4F4E-B400-717F51418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1361783" cy="1033226"/>
          </a:xfrm>
        </p:spPr>
        <p:txBody>
          <a:bodyPr>
            <a:normAutofit/>
          </a:bodyPr>
          <a:lstStyle>
            <a:lvl1pPr algn="l">
              <a:defRPr sz="36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martArt Placeholder 13"/>
          <p:cNvSpPr>
            <a:spLocks noGrp="1"/>
          </p:cNvSpPr>
          <p:nvPr>
            <p:ph type="dgm" sz="quarter" idx="13"/>
          </p:nvPr>
        </p:nvSpPr>
        <p:spPr>
          <a:xfrm>
            <a:off x="830217" y="1634067"/>
            <a:ext cx="10983119" cy="4492096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" y="6311584"/>
            <a:ext cx="548640" cy="5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Offset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10597896" cy="81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7" y="1263141"/>
            <a:ext cx="7000685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2999" y="1263141"/>
            <a:ext cx="3400425" cy="491178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CD3B50-B5AB-4906-BE83-16FD7513065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CBA1831-E774-4A5B-B444-B4EA0E280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5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itation (Offset Left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10597896" cy="81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7" y="1263141"/>
            <a:ext cx="7000685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92999" y="1263141"/>
            <a:ext cx="3400425" cy="4754879"/>
          </a:xfrm>
        </p:spPr>
        <p:txBody>
          <a:bodyPr rIns="228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17EE5-EA9B-4FC9-BAB6-C078B7970E5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D92A11-39F6-4A18-BA3D-2091B1E72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545E-14C0-49F8-8375-D49F4B4C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10597896" cy="81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B2A2-9A7D-423F-A797-E08737E6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718" y="1241601"/>
            <a:ext cx="5201681" cy="52120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03F60-4B9D-4DEF-B32C-442145B2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718" y="1802085"/>
            <a:ext cx="5201681" cy="437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B70FC-D5F9-4840-8D1A-9F678B2DF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241601"/>
            <a:ext cx="5202894" cy="52120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7B5A9-2E6C-4B96-AAD5-A67366E3C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8" y="1802085"/>
            <a:ext cx="5202894" cy="4379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C0E2B-A0A9-4AA9-BB32-5B5BCBE6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0413550-CA7B-4A38-AF91-29BED3A7A2F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22C8BB-2CEB-4A5D-A105-E2D136BD04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545E-14C0-49F8-8375-D49F4B4C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10597896" cy="81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B2A2-9A7D-423F-A797-E08737E67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718" y="1241601"/>
            <a:ext cx="5201681" cy="52120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03F60-4B9D-4DEF-B32C-442145B23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718" y="1802085"/>
            <a:ext cx="5201681" cy="4168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B70FC-D5F9-4840-8D1A-9F678B2DF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838" y="1241601"/>
            <a:ext cx="5202894" cy="52120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7B5A9-2E6C-4B96-AAD5-A67366E3C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838" y="1802085"/>
            <a:ext cx="5202894" cy="4168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C0E2B-A0A9-4AA9-BB32-5B5BCBE6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E18F869-5C03-4719-8EE2-78D59C5B2D3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391C880-304D-410C-A6B9-8263F60DD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6A0E-3997-452D-84B4-83B0EEE4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6" y="322192"/>
            <a:ext cx="5198873" cy="813816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D8C3-802F-4B8E-BA14-15EDFB69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6" y="1260479"/>
            <a:ext cx="5198873" cy="492124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E5557-6AB0-42C2-87E7-A0ABACA5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5DDD8C3-802F-4B8E-BA14-15EDFB69D9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7071" y="322192"/>
            <a:ext cx="5194829" cy="58563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ECF90F-0E42-4033-8B9C-C206829FA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D4B3A90-2670-45B6-8A24-A7B248FBB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DD8C3-802F-4B8E-BA14-15EDFB69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6" y="1263140"/>
            <a:ext cx="5203700" cy="47548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16A0E-3997-452D-84B4-83B0EEE4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6" y="322192"/>
            <a:ext cx="5198873" cy="813816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E5557-6AB0-42C2-87E7-A0ABACA5C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DDD8C3-802F-4B8E-BA14-15EDFB69D94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92838" y="322192"/>
            <a:ext cx="5203700" cy="569582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47FEDB5-9256-4DFE-8A71-DE97C3163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1ABA18-80F2-4E49-8875-4BDE47DC3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2E64-46DC-4AB4-BC58-AF6AEE9F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6" y="322192"/>
            <a:ext cx="5198873" cy="813816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51F5B-EFC9-42FD-9FA4-FC1246D6B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838" y="365760"/>
            <a:ext cx="5203705" cy="581279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2B7BF-1AA8-4731-8390-3FF2B97E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95337" y="1263650"/>
            <a:ext cx="5199062" cy="4918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F768583-2483-4246-AB47-40506811F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F32585-745F-46F4-98FD-C065B018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2E64-46DC-4AB4-BC58-AF6AEE9F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6" y="322192"/>
            <a:ext cx="5198873" cy="813816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51F5B-EFC9-42FD-9FA4-FC1246D6B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92838" y="365760"/>
            <a:ext cx="5203705" cy="5652260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2B7BF-1AA8-4731-8390-3FF2B97E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95337" y="1263651"/>
            <a:ext cx="5199062" cy="4754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63FABBC-5B04-4734-94E7-59D4BEED9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BAC4BA2-71AD-439E-A7A1-EFDB1D4B2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0"/>
            <a:ext cx="3401568" cy="46634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4574" y="1263140"/>
            <a:ext cx="3401568" cy="46634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40BE5-6647-498A-B118-7B1385FF3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3620" y="1263140"/>
            <a:ext cx="3401568" cy="4663440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F303E9F-5C92-4F78-B088-6A169D6AAE8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114F988-30B6-4A26-AA04-D35F8E48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10597896" cy="81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263140"/>
            <a:ext cx="5193792" cy="2258568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30C9-B6B5-476D-B466-A7639C7EB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632" y="1263140"/>
            <a:ext cx="5193792" cy="2258568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6A47E-0323-4475-ACBC-66C0A11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D40BE5-6647-498A-B118-7B1385FF3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528" y="3725390"/>
            <a:ext cx="5193792" cy="2258568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293ED18-2D04-4D84-A2E5-DBC6433F12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9632" y="3725480"/>
            <a:ext cx="5193792" cy="2258568"/>
          </a:xfrm>
          <a:solidFill>
            <a:schemeClr val="bg1">
              <a:lumMod val="95000"/>
            </a:schemeClr>
          </a:solidFill>
        </p:spPr>
        <p:txBody>
          <a:bodyPr lIns="182880" tIns="182880" rIns="182880" b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9E0AF8B-A57E-4FCB-B951-DC0C532EE6FB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0BDB8C9-FE8F-4552-92A1-55A9ABDEA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2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366" y="3592368"/>
            <a:ext cx="8276153" cy="2229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2365" y="1794582"/>
            <a:ext cx="82761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42366" y="6324260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0"/>
            <a:ext cx="2092652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42365" y="3429000"/>
            <a:ext cx="8276153" cy="141111"/>
            <a:chOff x="1066800" y="4629150"/>
            <a:chExt cx="5791200" cy="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1066800" y="4629150"/>
              <a:ext cx="3340100" cy="0"/>
            </a:xfrm>
            <a:prstGeom prst="line">
              <a:avLst/>
            </a:prstGeom>
            <a:ln w="57150" cmpd="sng">
              <a:solidFill>
                <a:srgbClr val="00A9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4406900" y="4629150"/>
              <a:ext cx="1670050" cy="0"/>
            </a:xfrm>
            <a:prstGeom prst="line">
              <a:avLst/>
            </a:prstGeom>
            <a:ln w="57150" cmpd="sng">
              <a:solidFill>
                <a:srgbClr val="A9DB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076950" y="4629150"/>
              <a:ext cx="781050" cy="0"/>
            </a:xfrm>
            <a:prstGeom prst="line">
              <a:avLst/>
            </a:prstGeom>
            <a:ln w="5715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1" y="2949477"/>
            <a:ext cx="1280160" cy="12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(Half-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51F5B-EFC9-42FD-9FA4-FC1246D6B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04315" y="-9144"/>
            <a:ext cx="6099048" cy="6876288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2B7BF-1AA8-4731-8390-3FF2B97E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1" y="6480261"/>
            <a:ext cx="4361688" cy="182880"/>
          </a:xfrm>
        </p:spPr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E094AD-8A7C-4CF4-90F8-CE7601C3F655}"/>
              </a:ext>
            </a:extLst>
          </p:cNvPr>
          <p:cNvCxnSpPr/>
          <p:nvPr userDrawn="1"/>
        </p:nvCxnSpPr>
        <p:spPr>
          <a:xfrm>
            <a:off x="795528" y="6291072"/>
            <a:ext cx="5166360" cy="0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itle 1">
            <a:extLst>
              <a:ext uri="{FF2B5EF4-FFF2-40B4-BE49-F238E27FC236}">
                <a16:creationId xmlns:a16="http://schemas.microsoft.com/office/drawing/2014/main" id="{4C828AB3-D8F9-4E70-B5A2-4F33FD73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4997820" cy="81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4" name="Content Placeholder 2">
            <a:extLst>
              <a:ext uri="{FF2B5EF4-FFF2-40B4-BE49-F238E27FC236}">
                <a16:creationId xmlns:a16="http://schemas.microsoft.com/office/drawing/2014/main" id="{5BCEAFAF-FDE7-4F85-884D-8128895D446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5528" y="1263142"/>
            <a:ext cx="499782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96862" y="6081906"/>
            <a:ext cx="4996486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31BCAC5-E2BA-4AC0-B2E5-B1DAA75AF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D9F946-6307-400E-91EC-2B1C9A562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no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2B7BF-1AA8-4731-8390-3FF2B97E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480261"/>
            <a:ext cx="6989763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A179E857-4048-4FCF-AA26-C8CC28AF2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787" y="1322321"/>
            <a:ext cx="9007476" cy="2048543"/>
          </a:xfrm>
        </p:spPr>
        <p:txBody>
          <a:bodyPr anchor="b">
            <a:noAutofit/>
          </a:bodyPr>
          <a:lstStyle>
            <a:lvl1pPr marL="211138" indent="-211138">
              <a:defRPr sz="3200" spc="-8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“Quotation”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73540E86-B576-4892-9AD4-000174C3C5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5338" y="3643313"/>
            <a:ext cx="5198113" cy="61264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8D0EB33-4126-47C6-AB0C-A76DB93BF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112C46-2C36-4B43-A3FA-E72FDC90F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51F5B-EFC9-42FD-9FA4-FC1246D6B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04315" y="-9144"/>
            <a:ext cx="6099048" cy="6876288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2B7BF-1AA8-4731-8390-3FF2B97E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1" y="6480261"/>
            <a:ext cx="4361688" cy="182880"/>
          </a:xfrm>
        </p:spPr>
        <p:txBody>
          <a:bodyPr/>
          <a:lstStyle/>
          <a:p>
            <a:r>
              <a:rPr lang="en-US" dirty="0"/>
              <a:t>Confidential Intuitive Information — Not for Distribution. Copyright ©2020 Intuitive Surgical, Inc.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E094AD-8A7C-4CF4-90F8-CE7601C3F655}"/>
              </a:ext>
            </a:extLst>
          </p:cNvPr>
          <p:cNvCxnSpPr/>
          <p:nvPr userDrawn="1"/>
        </p:nvCxnSpPr>
        <p:spPr>
          <a:xfrm>
            <a:off x="795528" y="6291072"/>
            <a:ext cx="5166360" cy="0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itle 1">
            <a:extLst>
              <a:ext uri="{FF2B5EF4-FFF2-40B4-BE49-F238E27FC236}">
                <a16:creationId xmlns:a16="http://schemas.microsoft.com/office/drawing/2014/main" id="{A179E857-4048-4FCF-AA26-C8CC28AF2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787" y="1322321"/>
            <a:ext cx="5207562" cy="2048543"/>
          </a:xfrm>
        </p:spPr>
        <p:txBody>
          <a:bodyPr anchor="b">
            <a:noAutofit/>
          </a:bodyPr>
          <a:lstStyle>
            <a:lvl1pPr marL="211138" indent="-211138">
              <a:defRPr sz="32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“Quotation”</a:t>
            </a:r>
          </a:p>
        </p:txBody>
      </p:sp>
      <p:sp>
        <p:nvSpPr>
          <p:cNvPr id="252" name="Text Placeholder 2">
            <a:extLst>
              <a:ext uri="{FF2B5EF4-FFF2-40B4-BE49-F238E27FC236}">
                <a16:creationId xmlns:a16="http://schemas.microsoft.com/office/drawing/2014/main" id="{73540E86-B576-4892-9AD4-000174C3C52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5339" y="3643313"/>
            <a:ext cx="4998010" cy="61264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DD6EF38-DFA3-42D9-91A1-E4E77DE11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688F8A3-E536-4B84-86CC-6AB3861D8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ling_full ble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7620" y="-9144"/>
            <a:ext cx="12207240" cy="687628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D211B-6218-46B1-8895-B9FC3B74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B72B7BF-1AA8-4731-8390-3FF2B97E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480261"/>
            <a:ext cx="6989763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Intuitive Information — Not for Distribution. Copyright ©2020 Intuitive Surgical, Inc.</a:t>
            </a: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A3D3D13-07FB-4FEF-A395-65F06E06C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1DA1B19-FDEC-4548-A5BE-7576CD37B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or image_Full ble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56DD7CE-BFC9-4A36-9D73-68BCE580BC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-7620" y="-9144"/>
            <a:ext cx="12207240" cy="687628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 or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3EFC-36BA-4E14-88EA-B599CF72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03A09C2-F5EE-4C3C-BAEC-968624701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PNXXXXXXX-XX RevX 00/2020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2CCB76-6144-406D-8A46-BDBA81F4F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/>
              <a:t> of ~&amp;#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Video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3EFC-36BA-4E14-88EA-B599CF72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56DD7CE-BFC9-4A36-9D73-68BCE580BC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96129" y="1002024"/>
            <a:ext cx="8197209" cy="4609789"/>
          </a:xfrm>
          <a:ln w="6350">
            <a:solidFill>
              <a:schemeClr val="bg2">
                <a:lumMod val="40000"/>
                <a:lumOff val="60000"/>
              </a:schemeClr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Video or image</a:t>
            </a:r>
          </a:p>
        </p:txBody>
      </p:sp>
      <p:sp>
        <p:nvSpPr>
          <p:cNvPr id="17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47DDC6-9D34-44D0-89AA-ACB5831B0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ADED5F-8CEE-49F4-9D1E-C7C588E68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255738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211B-6218-46B1-8895-B9FC3B74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3EFC-36BA-4E14-88EA-B599CF72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76E87BB-57D8-406F-BA16-FB2B004BC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2D647D-660F-46D8-AB33-DD1840F27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15628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211B-6218-46B1-8895-B9FC3B74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3EFC-36BA-4E14-88EA-B599CF72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F26B46-0C70-4859-BE7A-2686ABC1D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0BC0B2-2FA7-449D-BABB-D99ECEC0F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41089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A931F-5697-4708-8B1F-E5E50059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A6FE4D-67AD-4879-8B7D-05D936FEC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BDE819-3B80-46A6-A773-D0894B0C4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6643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nd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A931F-5697-4708-8B1F-E5E50059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6862" y="6081906"/>
            <a:ext cx="10596562" cy="128587"/>
          </a:xfrm>
        </p:spPr>
        <p:txBody>
          <a:bodyPr anchor="b"/>
          <a:lstStyle>
            <a:lvl1pPr>
              <a:spcBef>
                <a:spcPts val="400"/>
              </a:spcBef>
              <a:buNone/>
              <a:defRPr sz="1000" baseline="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B9A15D-08A3-4BED-B166-04BE5452D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7E7CF8-1BCA-464D-8324-88F6AF95D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13113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5376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3376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8949" y="125760"/>
            <a:ext cx="10972800" cy="495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4111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1361783" cy="1033226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3331"/>
            <a:ext cx="640080" cy="6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D7C1-38B1-4250-A6E7-41D6CA11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969E-4B8C-4179-9D40-F4797B7C3CC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Ins="0" numCol="2" spcCol="457200"/>
          <a:lstStyle>
            <a:lvl1pPr marL="228600" indent="-228600">
              <a:spcBef>
                <a:spcPts val="900"/>
              </a:spcBef>
              <a:buFont typeface="+mj-lt"/>
              <a:buAutoNum type="arabicPeriod"/>
              <a:defRPr sz="1000" b="0" spc="-20" baseline="0"/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8A2D-9B31-4770-AE59-3B20E3E7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1B49573-C2BF-40D1-88B9-9EE0E1157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C3DE34-5325-4DE8-849E-9355FE2C6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14147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sclaimer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D7C1-38B1-4250-A6E7-41D6CA11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969E-4B8C-4179-9D40-F4797B7C3CC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Ins="0" numCol="2" spcCol="457200"/>
          <a:lstStyle>
            <a:lvl1pPr>
              <a:spcBef>
                <a:spcPts val="300"/>
              </a:spcBef>
              <a:spcAft>
                <a:spcPts val="600"/>
              </a:spcAft>
              <a:defRPr sz="1200" b="0"/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Section header</a:t>
            </a:r>
          </a:p>
          <a:p>
            <a:pPr lvl="1"/>
            <a:r>
              <a:rPr lang="en-US" dirty="0"/>
              <a:t>Body copy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8A2D-9B31-4770-AE59-3B20E3E7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Intuitive Information — Not for Distribution. Copyright ©2020 Intuitive Surgical, Inc.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DE3F87F-3F70-42D5-BB63-86A9177D4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D147F-411F-49BC-8837-888033C7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</p:spTree>
    <p:extLst>
      <p:ext uri="{BB962C8B-B14F-4D97-AF65-F5344CB8AC3E}">
        <p14:creationId xmlns:p14="http://schemas.microsoft.com/office/powerpoint/2010/main" val="1800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F59E286-F560-4401-B991-7300DBB9BFE0}"/>
              </a:ext>
            </a:extLst>
          </p:cNvPr>
          <p:cNvSpPr txBox="1"/>
          <p:nvPr userDrawn="1"/>
        </p:nvSpPr>
        <p:spPr>
          <a:xfrm>
            <a:off x="5533468" y="5990668"/>
            <a:ext cx="11397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intuitive.com</a:t>
            </a:r>
          </a:p>
        </p:txBody>
      </p:sp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4854576" y="3014663"/>
            <a:ext cx="2484438" cy="677863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OF TEMPLATE">
    <p:bg>
      <p:bgPr>
        <a:solidFill>
          <a:srgbClr val="C2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480" y="1213012"/>
            <a:ext cx="10607040" cy="44319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9600" b="0" spc="-100" baseline="0" dirty="0">
                <a:solidFill>
                  <a:schemeClr val="bg1"/>
                </a:solidFill>
              </a:rPr>
              <a:t>Any layout beyond this point is not in template</a:t>
            </a:r>
          </a:p>
        </p:txBody>
      </p:sp>
    </p:spTree>
    <p:extLst>
      <p:ext uri="{BB962C8B-B14F-4D97-AF65-F5344CB8AC3E}">
        <p14:creationId xmlns:p14="http://schemas.microsoft.com/office/powerpoint/2010/main" val="6220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3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1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021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9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39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8949" y="125760"/>
            <a:ext cx="10972800" cy="4953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1361783" cy="1033226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" y="6205784"/>
            <a:ext cx="640080" cy="64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ctr"/>
          <a:lstStyle/>
          <a:p>
            <a:r>
              <a:rPr lang="en-US" dirty="0"/>
              <a:t>DRAFT for Discussion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217" y="6356351"/>
            <a:ext cx="506908" cy="365125"/>
          </a:xfrm>
        </p:spPr>
        <p:txBody>
          <a:bodyPr anchor="ctr"/>
          <a:lstStyle/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590" y="6393641"/>
            <a:ext cx="1899695" cy="2671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445603" cy="6858000"/>
          </a:xfrm>
          <a:prstGeom prst="rect">
            <a:avLst/>
          </a:prstGeom>
          <a:solidFill>
            <a:srgbClr val="00A9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1361783" cy="1033226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1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image" Target="../media/image10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850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138500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DRAFT for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506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262F-6421-4F14-9A73-26ADD09C6F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1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1" r:id="rId2"/>
    <p:sldLayoutId id="214748368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3" r:id="rId12"/>
    <p:sldLayoutId id="2147483689" r:id="rId13"/>
    <p:sldLayoutId id="2147483690" r:id="rId14"/>
    <p:sldLayoutId id="2147483688" r:id="rId15"/>
    <p:sldLayoutId id="2147483694" r:id="rId16"/>
    <p:sldLayoutId id="2147483697" r:id="rId17"/>
    <p:sldLayoutId id="2147483698" r:id="rId18"/>
    <p:sldLayoutId id="2147483699" r:id="rId19"/>
    <p:sldLayoutId id="2147483816" r:id="rId20"/>
    <p:sldLayoutId id="2147483768" r:id="rId21"/>
    <p:sldLayoutId id="2147483770" r:id="rId22"/>
    <p:sldLayoutId id="2147483771" r:id="rId23"/>
    <p:sldLayoutId id="2147483772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838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i="0" u="none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u="none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027" y="1596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" y="1596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578471" y="382598"/>
            <a:ext cx="11029032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BodyText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gray">
          <a:xfrm>
            <a:off x="574439" y="1406531"/>
            <a:ext cx="11033064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5" name="Copyrigh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06679" y="6534150"/>
            <a:ext cx="3678359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525" dirty="0">
                <a:solidFill>
                  <a:srgbClr val="7C848A"/>
                </a:solidFill>
                <a:cs typeface="Arial" charset="0"/>
                <a:sym typeface="Arial"/>
              </a:rPr>
              <a:t>© OLI Scenario 386</a:t>
            </a:r>
          </a:p>
        </p:txBody>
      </p:sp>
      <p:sp>
        <p:nvSpPr>
          <p:cNvPr id="1052" name="Date" hidden="1"/>
          <p:cNvSpPr>
            <a:spLocks noGrp="1" noChangeArrowheads="1"/>
          </p:cNvSpPr>
          <p:nvPr>
            <p:ph type="dt" sz="half" idx="2"/>
            <p:custDataLst>
              <p:tags r:id="rId7"/>
            </p:custDataLst>
          </p:nvPr>
        </p:nvSpPr>
        <p:spPr bwMode="gray">
          <a:xfrm>
            <a:off x="5411728" y="6559725"/>
            <a:ext cx="1370567" cy="8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50000"/>
              </a:spcBef>
              <a:defRPr sz="525">
                <a:solidFill>
                  <a:srgbClr val="7C848A"/>
                </a:solidFill>
                <a:cs typeface="+mn-cs"/>
                <a:sym typeface="Arial"/>
              </a:defRPr>
            </a:lvl1pPr>
          </a:lstStyle>
          <a:p>
            <a:pPr algn="ctr" defTabSz="685800" fontAlgn="base">
              <a:spcAft>
                <a:spcPct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1500">
          <a:solidFill>
            <a:schemeClr val="tx2"/>
          </a:solidFill>
          <a:latin typeface="+mj-lt"/>
          <a:ea typeface="+mj-ea"/>
          <a:cs typeface="+mj-cs"/>
          <a:sym typeface="Arial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5pPr>
      <a:lvl6pPr marL="342827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6pPr>
      <a:lvl7pPr marL="685654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7pPr>
      <a:lvl8pPr marL="1028481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8pPr>
      <a:lvl9pPr marL="1371308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>
          <a:solidFill>
            <a:srgbClr val="002C77"/>
          </a:solidFill>
          <a:latin typeface="Arial" charset="0"/>
          <a:cs typeface="Arial" charset="0"/>
        </a:defRPr>
      </a:lvl9pPr>
    </p:titleStyle>
    <p:bodyStyle>
      <a:lvl1pPr marL="130941" indent="-130941" algn="l" rtl="0" eaLnBrk="1" fontAlgn="base" hangingPunct="1">
        <a:spcBef>
          <a:spcPct val="6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marL="257120" indent="-124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  <a:sym typeface="Arial"/>
        </a:defRPr>
      </a:lvl2pPr>
      <a:lvl3pPr marL="386870" indent="-1285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  <a:sym typeface="Arial"/>
        </a:defRPr>
      </a:lvl3pPr>
      <a:lvl4pPr marL="513050" indent="-124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  <a:sym typeface="Arial"/>
        </a:defRPr>
      </a:lvl4pPr>
      <a:lvl5pPr marL="643991" indent="-12975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  <a:sym typeface="Arial"/>
        </a:defRPr>
      </a:lvl5pPr>
      <a:lvl6pPr marL="986818" indent="-12975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</a:defRPr>
      </a:lvl6pPr>
      <a:lvl7pPr marL="1329645" indent="-12975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</a:defRPr>
      </a:lvl7pPr>
      <a:lvl8pPr marL="1672472" indent="-12975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</a:defRPr>
      </a:lvl8pPr>
      <a:lvl9pPr marL="2015298" indent="-12975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7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4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1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8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34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2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9" algn="l" defTabSz="6856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15" algn="l" defTabSz="6856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56E12-C4F0-4DD0-B461-DCBD691EF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22192"/>
            <a:ext cx="10597896" cy="813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6850A-DD89-4EDA-BAE5-FFBA817EA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528" y="1263140"/>
            <a:ext cx="10597896" cy="4910328"/>
          </a:xfrm>
          <a:prstGeom prst="rect">
            <a:avLst/>
          </a:prstGeom>
        </p:spPr>
        <p:txBody>
          <a:bodyPr vert="horz" lIns="0" tIns="0" rIns="22860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8F38-3DC1-43EE-A82B-2096137E5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1550" y="6480261"/>
            <a:ext cx="200342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-3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PNXXXXXXX-XX </a:t>
            </a:r>
            <a:r>
              <a:rPr lang="en-US" dirty="0" err="1"/>
              <a:t>RevX</a:t>
            </a:r>
            <a:r>
              <a:rPr lang="en-US" dirty="0"/>
              <a:t> 00/2020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E2D9-196F-4FE3-9A8C-B63B5AE24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480261"/>
            <a:ext cx="6989763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spc="-4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Confidential Intuitive Information — Not for Distribution. Copyright ©2020 Intuitive Surgical,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5B41-B67C-467B-995F-F7C499106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4975" y="6480261"/>
            <a:ext cx="79844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545CFF4A-92DB-4C5D-B50A-9BB6D56720F2}" type="slidenum">
              <a:rPr lang="en-US" smtClean="0"/>
              <a:pPr/>
              <a:t>‹#›</a:t>
            </a:fld>
            <a:r>
              <a:rPr lang="en-US" dirty="0"/>
              <a:t> of ~&amp;#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28C3BF-0296-4C52-A388-8D150938E7C1}"/>
              </a:ext>
            </a:extLst>
          </p:cNvPr>
          <p:cNvCxnSpPr/>
          <p:nvPr userDrawn="1"/>
        </p:nvCxnSpPr>
        <p:spPr>
          <a:xfrm>
            <a:off x="795528" y="6291072"/>
            <a:ext cx="10597896" cy="0"/>
          </a:xfrm>
          <a:prstGeom prst="line">
            <a:avLst/>
          </a:prstGeom>
          <a:ln w="63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96925" y="6454128"/>
            <a:ext cx="601663" cy="164160"/>
          </a:xfrm>
          <a:custGeom>
            <a:avLst/>
            <a:gdLst>
              <a:gd name="T0" fmla="*/ 28 w 1604"/>
              <a:gd name="T1" fmla="*/ 171 h 432"/>
              <a:gd name="T2" fmla="*/ 0 w 1604"/>
              <a:gd name="T3" fmla="*/ 428 h 432"/>
              <a:gd name="T4" fmla="*/ 340 w 1604"/>
              <a:gd name="T5" fmla="*/ 196 h 432"/>
              <a:gd name="T6" fmla="*/ 397 w 1604"/>
              <a:gd name="T7" fmla="*/ 428 h 432"/>
              <a:gd name="T8" fmla="*/ 426 w 1604"/>
              <a:gd name="T9" fmla="*/ 196 h 432"/>
              <a:gd name="T10" fmla="*/ 483 w 1604"/>
              <a:gd name="T11" fmla="*/ 171 h 432"/>
              <a:gd name="T12" fmla="*/ 340 w 1604"/>
              <a:gd name="T13" fmla="*/ 196 h 432"/>
              <a:gd name="T14" fmla="*/ 626 w 1604"/>
              <a:gd name="T15" fmla="*/ 407 h 432"/>
              <a:gd name="T16" fmla="*/ 584 w 1604"/>
              <a:gd name="T17" fmla="*/ 171 h 432"/>
              <a:gd name="T18" fmla="*/ 555 w 1604"/>
              <a:gd name="T19" fmla="*/ 353 h 432"/>
              <a:gd name="T20" fmla="*/ 697 w 1604"/>
              <a:gd name="T21" fmla="*/ 351 h 432"/>
              <a:gd name="T22" fmla="*/ 669 w 1604"/>
              <a:gd name="T23" fmla="*/ 171 h 432"/>
              <a:gd name="T24" fmla="*/ 898 w 1604"/>
              <a:gd name="T25" fmla="*/ 196 h 432"/>
              <a:gd name="T26" fmla="*/ 956 w 1604"/>
              <a:gd name="T27" fmla="*/ 428 h 432"/>
              <a:gd name="T28" fmla="*/ 984 w 1604"/>
              <a:gd name="T29" fmla="*/ 196 h 432"/>
              <a:gd name="T30" fmla="*/ 1041 w 1604"/>
              <a:gd name="T31" fmla="*/ 171 h 432"/>
              <a:gd name="T32" fmla="*/ 898 w 1604"/>
              <a:gd name="T33" fmla="*/ 196 h 432"/>
              <a:gd name="T34" fmla="*/ 1155 w 1604"/>
              <a:gd name="T35" fmla="*/ 428 h 432"/>
              <a:gd name="T36" fmla="*/ 1127 w 1604"/>
              <a:gd name="T37" fmla="*/ 171 h 432"/>
              <a:gd name="T38" fmla="*/ 1345 w 1604"/>
              <a:gd name="T39" fmla="*/ 292 h 432"/>
              <a:gd name="T40" fmla="*/ 1320 w 1604"/>
              <a:gd name="T41" fmla="*/ 398 h 432"/>
              <a:gd name="T42" fmla="*/ 1270 w 1604"/>
              <a:gd name="T43" fmla="*/ 171 h 432"/>
              <a:gd name="T44" fmla="*/ 1303 w 1604"/>
              <a:gd name="T45" fmla="*/ 428 h 432"/>
              <a:gd name="T46" fmla="*/ 1403 w 1604"/>
              <a:gd name="T47" fmla="*/ 171 h 432"/>
              <a:gd name="T48" fmla="*/ 1345 w 1604"/>
              <a:gd name="T49" fmla="*/ 292 h 432"/>
              <a:gd name="T50" fmla="*/ 1604 w 1604"/>
              <a:gd name="T51" fmla="*/ 171 h 432"/>
              <a:gd name="T52" fmla="*/ 1485 w 1604"/>
              <a:gd name="T53" fmla="*/ 428 h 432"/>
              <a:gd name="T54" fmla="*/ 1604 w 1604"/>
              <a:gd name="T55" fmla="*/ 403 h 432"/>
              <a:gd name="T56" fmla="*/ 1513 w 1604"/>
              <a:gd name="T57" fmla="*/ 304 h 432"/>
              <a:gd name="T58" fmla="*/ 1598 w 1604"/>
              <a:gd name="T59" fmla="*/ 279 h 432"/>
              <a:gd name="T60" fmla="*/ 1513 w 1604"/>
              <a:gd name="T61" fmla="*/ 196 h 432"/>
              <a:gd name="T62" fmla="*/ 788 w 1604"/>
              <a:gd name="T63" fmla="*/ 428 h 432"/>
              <a:gd name="T64" fmla="*/ 816 w 1604"/>
              <a:gd name="T65" fmla="*/ 171 h 432"/>
              <a:gd name="T66" fmla="*/ 788 w 1604"/>
              <a:gd name="T67" fmla="*/ 428 h 432"/>
              <a:gd name="T68" fmla="*/ 248 w 1604"/>
              <a:gd name="T69" fmla="*/ 384 h 432"/>
              <a:gd name="T70" fmla="*/ 245 w 1604"/>
              <a:gd name="T71" fmla="*/ 377 h 432"/>
              <a:gd name="T72" fmla="*/ 124 w 1604"/>
              <a:gd name="T73" fmla="*/ 170 h 432"/>
              <a:gd name="T74" fmla="*/ 151 w 1604"/>
              <a:gd name="T75" fmla="*/ 427 h 432"/>
              <a:gd name="T76" fmla="*/ 148 w 1604"/>
              <a:gd name="T77" fmla="*/ 207 h 432"/>
              <a:gd name="T78" fmla="*/ 149 w 1604"/>
              <a:gd name="T79" fmla="*/ 208 h 432"/>
              <a:gd name="T80" fmla="*/ 239 w 1604"/>
              <a:gd name="T81" fmla="*/ 427 h 432"/>
              <a:gd name="T82" fmla="*/ 272 w 1604"/>
              <a:gd name="T83" fmla="*/ 170 h 432"/>
              <a:gd name="T84" fmla="*/ 246 w 1604"/>
              <a:gd name="T85" fmla="*/ 269 h 432"/>
              <a:gd name="T86" fmla="*/ 802 w 1604"/>
              <a:gd name="T87" fmla="*/ 113 h 432"/>
              <a:gd name="T88" fmla="*/ 802 w 1604"/>
              <a:gd name="T89" fmla="*/ 0 h 432"/>
              <a:gd name="T90" fmla="*/ 831 w 1604"/>
              <a:gd name="T91" fmla="*/ 56 h 432"/>
              <a:gd name="T92" fmla="*/ 773 w 1604"/>
              <a:gd name="T93" fmla="*/ 56 h 432"/>
              <a:gd name="T94" fmla="*/ 831 w 1604"/>
              <a:gd name="T95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4" h="432">
                <a:moveTo>
                  <a:pt x="0" y="171"/>
                </a:moveTo>
                <a:cubicBezTo>
                  <a:pt x="28" y="171"/>
                  <a:pt x="28" y="171"/>
                  <a:pt x="28" y="171"/>
                </a:cubicBezTo>
                <a:cubicBezTo>
                  <a:pt x="28" y="428"/>
                  <a:pt x="28" y="428"/>
                  <a:pt x="28" y="428"/>
                </a:cubicBezTo>
                <a:cubicBezTo>
                  <a:pt x="0" y="428"/>
                  <a:pt x="0" y="428"/>
                  <a:pt x="0" y="428"/>
                </a:cubicBezTo>
                <a:lnTo>
                  <a:pt x="0" y="171"/>
                </a:lnTo>
                <a:close/>
                <a:moveTo>
                  <a:pt x="340" y="196"/>
                </a:moveTo>
                <a:cubicBezTo>
                  <a:pt x="397" y="196"/>
                  <a:pt x="397" y="196"/>
                  <a:pt x="397" y="196"/>
                </a:cubicBezTo>
                <a:cubicBezTo>
                  <a:pt x="397" y="428"/>
                  <a:pt x="397" y="428"/>
                  <a:pt x="397" y="428"/>
                </a:cubicBezTo>
                <a:cubicBezTo>
                  <a:pt x="426" y="428"/>
                  <a:pt x="426" y="428"/>
                  <a:pt x="426" y="428"/>
                </a:cubicBezTo>
                <a:cubicBezTo>
                  <a:pt x="426" y="196"/>
                  <a:pt x="426" y="196"/>
                  <a:pt x="426" y="196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483" y="171"/>
                  <a:pt x="483" y="171"/>
                  <a:pt x="483" y="171"/>
                </a:cubicBezTo>
                <a:cubicBezTo>
                  <a:pt x="340" y="171"/>
                  <a:pt x="340" y="171"/>
                  <a:pt x="340" y="171"/>
                </a:cubicBezTo>
                <a:lnTo>
                  <a:pt x="340" y="196"/>
                </a:lnTo>
                <a:close/>
                <a:moveTo>
                  <a:pt x="669" y="351"/>
                </a:moveTo>
                <a:cubicBezTo>
                  <a:pt x="669" y="384"/>
                  <a:pt x="660" y="407"/>
                  <a:pt x="626" y="407"/>
                </a:cubicBezTo>
                <a:cubicBezTo>
                  <a:pt x="592" y="407"/>
                  <a:pt x="584" y="379"/>
                  <a:pt x="584" y="351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55" y="171"/>
                  <a:pt x="555" y="171"/>
                  <a:pt x="555" y="171"/>
                </a:cubicBezTo>
                <a:cubicBezTo>
                  <a:pt x="555" y="353"/>
                  <a:pt x="555" y="353"/>
                  <a:pt x="555" y="353"/>
                </a:cubicBezTo>
                <a:cubicBezTo>
                  <a:pt x="555" y="400"/>
                  <a:pt x="573" y="432"/>
                  <a:pt x="625" y="432"/>
                </a:cubicBezTo>
                <a:cubicBezTo>
                  <a:pt x="679" y="432"/>
                  <a:pt x="697" y="398"/>
                  <a:pt x="697" y="351"/>
                </a:cubicBezTo>
                <a:cubicBezTo>
                  <a:pt x="697" y="171"/>
                  <a:pt x="697" y="171"/>
                  <a:pt x="697" y="171"/>
                </a:cubicBezTo>
                <a:cubicBezTo>
                  <a:pt x="669" y="171"/>
                  <a:pt x="669" y="171"/>
                  <a:pt x="669" y="171"/>
                </a:cubicBezTo>
                <a:lnTo>
                  <a:pt x="669" y="351"/>
                </a:lnTo>
                <a:close/>
                <a:moveTo>
                  <a:pt x="898" y="196"/>
                </a:moveTo>
                <a:cubicBezTo>
                  <a:pt x="956" y="196"/>
                  <a:pt x="956" y="196"/>
                  <a:pt x="956" y="196"/>
                </a:cubicBezTo>
                <a:cubicBezTo>
                  <a:pt x="956" y="428"/>
                  <a:pt x="956" y="428"/>
                  <a:pt x="956" y="428"/>
                </a:cubicBezTo>
                <a:cubicBezTo>
                  <a:pt x="984" y="428"/>
                  <a:pt x="984" y="428"/>
                  <a:pt x="984" y="428"/>
                </a:cubicBezTo>
                <a:cubicBezTo>
                  <a:pt x="984" y="196"/>
                  <a:pt x="984" y="196"/>
                  <a:pt x="984" y="196"/>
                </a:cubicBezTo>
                <a:cubicBezTo>
                  <a:pt x="1041" y="196"/>
                  <a:pt x="1041" y="196"/>
                  <a:pt x="1041" y="196"/>
                </a:cubicBezTo>
                <a:cubicBezTo>
                  <a:pt x="1041" y="171"/>
                  <a:pt x="1041" y="171"/>
                  <a:pt x="1041" y="171"/>
                </a:cubicBezTo>
                <a:cubicBezTo>
                  <a:pt x="898" y="171"/>
                  <a:pt x="898" y="171"/>
                  <a:pt x="898" y="171"/>
                </a:cubicBezTo>
                <a:lnTo>
                  <a:pt x="898" y="196"/>
                </a:lnTo>
                <a:close/>
                <a:moveTo>
                  <a:pt x="1127" y="428"/>
                </a:moveTo>
                <a:cubicBezTo>
                  <a:pt x="1155" y="428"/>
                  <a:pt x="1155" y="428"/>
                  <a:pt x="1155" y="428"/>
                </a:cubicBezTo>
                <a:cubicBezTo>
                  <a:pt x="1155" y="171"/>
                  <a:pt x="1155" y="171"/>
                  <a:pt x="1155" y="171"/>
                </a:cubicBezTo>
                <a:cubicBezTo>
                  <a:pt x="1127" y="171"/>
                  <a:pt x="1127" y="171"/>
                  <a:pt x="1127" y="171"/>
                </a:cubicBezTo>
                <a:lnTo>
                  <a:pt x="1127" y="428"/>
                </a:lnTo>
                <a:close/>
                <a:moveTo>
                  <a:pt x="1345" y="292"/>
                </a:moveTo>
                <a:cubicBezTo>
                  <a:pt x="1336" y="329"/>
                  <a:pt x="1323" y="376"/>
                  <a:pt x="1320" y="398"/>
                </a:cubicBezTo>
                <a:cubicBezTo>
                  <a:pt x="1320" y="398"/>
                  <a:pt x="1320" y="398"/>
                  <a:pt x="1320" y="398"/>
                </a:cubicBezTo>
                <a:cubicBezTo>
                  <a:pt x="1316" y="373"/>
                  <a:pt x="1306" y="328"/>
                  <a:pt x="1298" y="292"/>
                </a:cubicBezTo>
                <a:cubicBezTo>
                  <a:pt x="1270" y="171"/>
                  <a:pt x="1270" y="171"/>
                  <a:pt x="1270" y="171"/>
                </a:cubicBezTo>
                <a:cubicBezTo>
                  <a:pt x="1239" y="171"/>
                  <a:pt x="1239" y="171"/>
                  <a:pt x="1239" y="171"/>
                </a:cubicBezTo>
                <a:cubicBezTo>
                  <a:pt x="1303" y="428"/>
                  <a:pt x="1303" y="428"/>
                  <a:pt x="1303" y="428"/>
                </a:cubicBezTo>
                <a:cubicBezTo>
                  <a:pt x="1337" y="428"/>
                  <a:pt x="1337" y="428"/>
                  <a:pt x="1337" y="428"/>
                </a:cubicBezTo>
                <a:cubicBezTo>
                  <a:pt x="1403" y="171"/>
                  <a:pt x="1403" y="171"/>
                  <a:pt x="1403" y="171"/>
                </a:cubicBezTo>
                <a:cubicBezTo>
                  <a:pt x="1374" y="171"/>
                  <a:pt x="1374" y="171"/>
                  <a:pt x="1374" y="171"/>
                </a:cubicBezTo>
                <a:lnTo>
                  <a:pt x="1345" y="292"/>
                </a:lnTo>
                <a:close/>
                <a:moveTo>
                  <a:pt x="1604" y="196"/>
                </a:moveTo>
                <a:cubicBezTo>
                  <a:pt x="1604" y="171"/>
                  <a:pt x="1604" y="171"/>
                  <a:pt x="1604" y="171"/>
                </a:cubicBezTo>
                <a:cubicBezTo>
                  <a:pt x="1485" y="171"/>
                  <a:pt x="1485" y="171"/>
                  <a:pt x="1485" y="171"/>
                </a:cubicBezTo>
                <a:cubicBezTo>
                  <a:pt x="1485" y="428"/>
                  <a:pt x="1485" y="428"/>
                  <a:pt x="1485" y="428"/>
                </a:cubicBezTo>
                <a:cubicBezTo>
                  <a:pt x="1604" y="428"/>
                  <a:pt x="1604" y="428"/>
                  <a:pt x="1604" y="428"/>
                </a:cubicBezTo>
                <a:cubicBezTo>
                  <a:pt x="1604" y="403"/>
                  <a:pt x="1604" y="403"/>
                  <a:pt x="1604" y="403"/>
                </a:cubicBezTo>
                <a:cubicBezTo>
                  <a:pt x="1513" y="403"/>
                  <a:pt x="1513" y="403"/>
                  <a:pt x="1513" y="403"/>
                </a:cubicBezTo>
                <a:cubicBezTo>
                  <a:pt x="1513" y="304"/>
                  <a:pt x="1513" y="304"/>
                  <a:pt x="1513" y="304"/>
                </a:cubicBezTo>
                <a:cubicBezTo>
                  <a:pt x="1598" y="304"/>
                  <a:pt x="1598" y="304"/>
                  <a:pt x="1598" y="304"/>
                </a:cubicBezTo>
                <a:cubicBezTo>
                  <a:pt x="1598" y="279"/>
                  <a:pt x="1598" y="279"/>
                  <a:pt x="1598" y="279"/>
                </a:cubicBezTo>
                <a:cubicBezTo>
                  <a:pt x="1513" y="279"/>
                  <a:pt x="1513" y="279"/>
                  <a:pt x="1513" y="279"/>
                </a:cubicBezTo>
                <a:cubicBezTo>
                  <a:pt x="1513" y="196"/>
                  <a:pt x="1513" y="196"/>
                  <a:pt x="1513" y="196"/>
                </a:cubicBezTo>
                <a:lnTo>
                  <a:pt x="1604" y="196"/>
                </a:lnTo>
                <a:close/>
                <a:moveTo>
                  <a:pt x="788" y="428"/>
                </a:moveTo>
                <a:cubicBezTo>
                  <a:pt x="816" y="428"/>
                  <a:pt x="816" y="428"/>
                  <a:pt x="816" y="428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788" y="171"/>
                  <a:pt x="788" y="171"/>
                  <a:pt x="788" y="171"/>
                </a:cubicBezTo>
                <a:lnTo>
                  <a:pt x="788" y="428"/>
                </a:lnTo>
                <a:close/>
                <a:moveTo>
                  <a:pt x="246" y="269"/>
                </a:moveTo>
                <a:cubicBezTo>
                  <a:pt x="246" y="311"/>
                  <a:pt x="246" y="349"/>
                  <a:pt x="248" y="38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247" y="382"/>
                  <a:pt x="247" y="380"/>
                  <a:pt x="245" y="377"/>
                </a:cubicBezTo>
                <a:cubicBezTo>
                  <a:pt x="222" y="315"/>
                  <a:pt x="159" y="170"/>
                  <a:pt x="159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427"/>
                  <a:pt x="124" y="427"/>
                  <a:pt x="124" y="427"/>
                </a:cubicBezTo>
                <a:cubicBezTo>
                  <a:pt x="151" y="427"/>
                  <a:pt x="151" y="427"/>
                  <a:pt x="151" y="427"/>
                </a:cubicBezTo>
                <a:cubicBezTo>
                  <a:pt x="151" y="327"/>
                  <a:pt x="151" y="327"/>
                  <a:pt x="151" y="327"/>
                </a:cubicBezTo>
                <a:cubicBezTo>
                  <a:pt x="151" y="281"/>
                  <a:pt x="150" y="239"/>
                  <a:pt x="148" y="207"/>
                </a:cubicBezTo>
                <a:cubicBezTo>
                  <a:pt x="149" y="207"/>
                  <a:pt x="149" y="207"/>
                  <a:pt x="149" y="207"/>
                </a:cubicBezTo>
                <a:cubicBezTo>
                  <a:pt x="149" y="207"/>
                  <a:pt x="149" y="207"/>
                  <a:pt x="149" y="208"/>
                </a:cubicBezTo>
                <a:cubicBezTo>
                  <a:pt x="149" y="209"/>
                  <a:pt x="150" y="211"/>
                  <a:pt x="151" y="214"/>
                </a:cubicBezTo>
                <a:cubicBezTo>
                  <a:pt x="169" y="257"/>
                  <a:pt x="239" y="427"/>
                  <a:pt x="239" y="427"/>
                </a:cubicBezTo>
                <a:cubicBezTo>
                  <a:pt x="272" y="427"/>
                  <a:pt x="272" y="427"/>
                  <a:pt x="272" y="427"/>
                </a:cubicBezTo>
                <a:cubicBezTo>
                  <a:pt x="272" y="170"/>
                  <a:pt x="272" y="170"/>
                  <a:pt x="272" y="170"/>
                </a:cubicBezTo>
                <a:cubicBezTo>
                  <a:pt x="246" y="170"/>
                  <a:pt x="246" y="170"/>
                  <a:pt x="246" y="170"/>
                </a:cubicBezTo>
                <a:lnTo>
                  <a:pt x="246" y="269"/>
                </a:lnTo>
                <a:close/>
                <a:moveTo>
                  <a:pt x="858" y="56"/>
                </a:moveTo>
                <a:cubicBezTo>
                  <a:pt x="858" y="87"/>
                  <a:pt x="833" y="113"/>
                  <a:pt x="802" y="113"/>
                </a:cubicBezTo>
                <a:cubicBezTo>
                  <a:pt x="771" y="113"/>
                  <a:pt x="746" y="87"/>
                  <a:pt x="746" y="56"/>
                </a:cubicBezTo>
                <a:cubicBezTo>
                  <a:pt x="746" y="25"/>
                  <a:pt x="771" y="0"/>
                  <a:pt x="802" y="0"/>
                </a:cubicBezTo>
                <a:cubicBezTo>
                  <a:pt x="833" y="0"/>
                  <a:pt x="858" y="25"/>
                  <a:pt x="858" y="56"/>
                </a:cubicBezTo>
                <a:close/>
                <a:moveTo>
                  <a:pt x="831" y="56"/>
                </a:moveTo>
                <a:cubicBezTo>
                  <a:pt x="831" y="40"/>
                  <a:pt x="818" y="27"/>
                  <a:pt x="802" y="27"/>
                </a:cubicBezTo>
                <a:cubicBezTo>
                  <a:pt x="786" y="27"/>
                  <a:pt x="773" y="40"/>
                  <a:pt x="773" y="56"/>
                </a:cubicBezTo>
                <a:cubicBezTo>
                  <a:pt x="773" y="72"/>
                  <a:pt x="786" y="85"/>
                  <a:pt x="802" y="85"/>
                </a:cubicBezTo>
                <a:cubicBezTo>
                  <a:pt x="818" y="85"/>
                  <a:pt x="831" y="72"/>
                  <a:pt x="831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1600" kern="1200" spc="-40" baseline="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 spc="-40" baseline="0">
          <a:solidFill>
            <a:schemeClr val="bg2"/>
          </a:solidFill>
          <a:latin typeface="+mn-lt"/>
          <a:ea typeface="+mn-ea"/>
          <a:cs typeface="+mn-cs"/>
        </a:defRPr>
      </a:lvl4pPr>
      <a:lvl5pPr marL="91440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‒"/>
        <a:defRPr sz="1200" kern="1200" spc="-40" baseline="0">
          <a:solidFill>
            <a:schemeClr val="bg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​"/>
        <a:defRPr sz="2400" b="0" kern="1200" spc="-5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​"/>
        <a:defRPr sz="2000" b="1" kern="1200" spc="-5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​"/>
        <a:defRPr sz="3500" kern="1200" spc="-1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​"/>
        <a:defRPr sz="4500" kern="1200" spc="-1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4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algn="ctr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ctr" defTabSz="914400" rtl="0" eaLnBrk="1" latinLnBrk="0" hangingPunct="1"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501">
          <p15:clr>
            <a:srgbClr val="F26B43"/>
          </p15:clr>
        </p15:guide>
        <p15:guide id="4" pos="1509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229">
          <p15:clr>
            <a:srgbClr val="A4A3A4"/>
          </p15:clr>
        </p15:guide>
        <p15:guide id="7" orient="horz" pos="3894">
          <p15:clr>
            <a:srgbClr val="F26B43"/>
          </p15:clr>
        </p15:guide>
        <p15:guide id="8" pos="627">
          <p15:clr>
            <a:srgbClr val="A4A3A4"/>
          </p15:clr>
        </p15:guide>
        <p15:guide id="9" pos="753">
          <p15:clr>
            <a:srgbClr val="A4A3A4"/>
          </p15:clr>
        </p15:guide>
        <p15:guide id="10" pos="877">
          <p15:clr>
            <a:srgbClr val="A4A3A4"/>
          </p15:clr>
        </p15:guide>
        <p15:guide id="11" pos="1004">
          <p15:clr>
            <a:srgbClr val="A4A3A4"/>
          </p15:clr>
        </p15:guide>
        <p15:guide id="12" pos="1131">
          <p15:clr>
            <a:srgbClr val="A4A3A4"/>
          </p15:clr>
        </p15:guide>
        <p15:guide id="13" pos="1257">
          <p15:clr>
            <a:srgbClr val="A4A3A4"/>
          </p15:clr>
        </p15:guide>
        <p15:guide id="14" pos="1384">
          <p15:clr>
            <a:srgbClr val="A4A3A4"/>
          </p15:clr>
        </p15:guide>
        <p15:guide id="15" pos="1636">
          <p15:clr>
            <a:srgbClr val="F26B43"/>
          </p15:clr>
        </p15:guide>
        <p15:guide id="16" pos="1760">
          <p15:clr>
            <a:srgbClr val="A4A3A4"/>
          </p15:clr>
        </p15:guide>
        <p15:guide id="17" pos="1888">
          <p15:clr>
            <a:srgbClr val="A4A3A4"/>
          </p15:clr>
        </p15:guide>
        <p15:guide id="18" pos="2013">
          <p15:clr>
            <a:srgbClr val="A4A3A4"/>
          </p15:clr>
        </p15:guide>
        <p15:guide id="19" pos="2139">
          <p15:clr>
            <a:srgbClr val="A4A3A4"/>
          </p15:clr>
        </p15:guide>
        <p15:guide id="20" pos="2265">
          <p15:clr>
            <a:srgbClr val="A4A3A4"/>
          </p15:clr>
        </p15:guide>
        <p15:guide id="21" pos="2391">
          <p15:clr>
            <a:srgbClr val="A4A3A4"/>
          </p15:clr>
        </p15:guide>
        <p15:guide id="22" pos="2517">
          <p15:clr>
            <a:srgbClr val="A4A3A4"/>
          </p15:clr>
        </p15:guide>
        <p15:guide id="23" pos="2644">
          <p15:clr>
            <a:srgbClr val="F26B43"/>
          </p15:clr>
        </p15:guide>
        <p15:guide id="24" pos="2769">
          <p15:clr>
            <a:srgbClr val="F26B43"/>
          </p15:clr>
        </p15:guide>
        <p15:guide id="25" pos="2895">
          <p15:clr>
            <a:srgbClr val="A4A3A4"/>
          </p15:clr>
        </p15:guide>
        <p15:guide id="26" pos="3020">
          <p15:clr>
            <a:srgbClr val="A4A3A4"/>
          </p15:clr>
        </p15:guide>
        <p15:guide id="27" pos="3147">
          <p15:clr>
            <a:srgbClr val="A4A3A4"/>
          </p15:clr>
        </p15:guide>
        <p15:guide id="28" pos="3272">
          <p15:clr>
            <a:srgbClr val="A4A3A4"/>
          </p15:clr>
        </p15:guide>
        <p15:guide id="29" pos="3397">
          <p15:clr>
            <a:srgbClr val="A4A3A4"/>
          </p15:clr>
        </p15:guide>
        <p15:guide id="30" pos="3524">
          <p15:clr>
            <a:srgbClr val="A4A3A4"/>
          </p15:clr>
        </p15:guide>
        <p15:guide id="31" pos="3649">
          <p15:clr>
            <a:srgbClr val="A4A3A4"/>
          </p15:clr>
        </p15:guide>
        <p15:guide id="32" pos="3776">
          <p15:clr>
            <a:srgbClr val="F26B43"/>
          </p15:clr>
        </p15:guide>
        <p15:guide id="33" pos="3901">
          <p15:clr>
            <a:srgbClr val="F26B43"/>
          </p15:clr>
        </p15:guide>
        <p15:guide id="34" pos="4027">
          <p15:clr>
            <a:srgbClr val="A4A3A4"/>
          </p15:clr>
        </p15:guide>
        <p15:guide id="35" pos="4153">
          <p15:clr>
            <a:srgbClr val="A4A3A4"/>
          </p15:clr>
        </p15:guide>
        <p15:guide id="36" pos="4281">
          <p15:clr>
            <a:srgbClr val="A4A3A4"/>
          </p15:clr>
        </p15:guide>
        <p15:guide id="37" pos="4407">
          <p15:clr>
            <a:srgbClr val="A4A3A4"/>
          </p15:clr>
        </p15:guide>
        <p15:guide id="38" pos="4533">
          <p15:clr>
            <a:srgbClr val="A4A3A4"/>
          </p15:clr>
        </p15:guide>
        <p15:guide id="39" pos="4657">
          <p15:clr>
            <a:srgbClr val="A4A3A4"/>
          </p15:clr>
        </p15:guide>
        <p15:guide id="40" pos="4785">
          <p15:clr>
            <a:srgbClr val="A4A3A4"/>
          </p15:clr>
        </p15:guide>
        <p15:guide id="41" pos="4911">
          <p15:clr>
            <a:srgbClr val="F26B43"/>
          </p15:clr>
        </p15:guide>
        <p15:guide id="42" pos="5035">
          <p15:clr>
            <a:srgbClr val="F26B43"/>
          </p15:clr>
        </p15:guide>
        <p15:guide id="43" pos="5160">
          <p15:clr>
            <a:srgbClr val="A4A3A4"/>
          </p15:clr>
        </p15:guide>
        <p15:guide id="44" pos="5287">
          <p15:clr>
            <a:srgbClr val="A4A3A4"/>
          </p15:clr>
        </p15:guide>
        <p15:guide id="45" pos="5411">
          <p15:clr>
            <a:srgbClr val="A4A3A4"/>
          </p15:clr>
        </p15:guide>
        <p15:guide id="46" pos="5537">
          <p15:clr>
            <a:srgbClr val="A4A3A4"/>
          </p15:clr>
        </p15:guide>
        <p15:guide id="47" pos="5663">
          <p15:clr>
            <a:srgbClr val="A4A3A4"/>
          </p15:clr>
        </p15:guide>
        <p15:guide id="48" pos="5789">
          <p15:clr>
            <a:srgbClr val="A4A3A4"/>
          </p15:clr>
        </p15:guide>
        <p15:guide id="49" pos="5915">
          <p15:clr>
            <a:srgbClr val="A4A3A4"/>
          </p15:clr>
        </p15:guide>
        <p15:guide id="50" pos="6043">
          <p15:clr>
            <a:srgbClr val="F26B43"/>
          </p15:clr>
        </p15:guide>
        <p15:guide id="51" pos="6169">
          <p15:clr>
            <a:srgbClr val="F26B43"/>
          </p15:clr>
        </p15:guide>
        <p15:guide id="52" pos="6295">
          <p15:clr>
            <a:srgbClr val="A4A3A4"/>
          </p15:clr>
        </p15:guide>
        <p15:guide id="53" pos="6421">
          <p15:clr>
            <a:srgbClr val="A4A3A4"/>
          </p15:clr>
        </p15:guide>
        <p15:guide id="54" pos="6547">
          <p15:clr>
            <a:srgbClr val="A4A3A4"/>
          </p15:clr>
        </p15:guide>
        <p15:guide id="55" pos="6673">
          <p15:clr>
            <a:srgbClr val="A4A3A4"/>
          </p15:clr>
        </p15:guide>
        <p15:guide id="56" pos="6799">
          <p15:clr>
            <a:srgbClr val="A4A3A4"/>
          </p15:clr>
        </p15:guide>
        <p15:guide id="57" pos="6925">
          <p15:clr>
            <a:srgbClr val="A4A3A4"/>
          </p15:clr>
        </p15:guide>
        <p15:guide id="58" pos="7051">
          <p15:clr>
            <a:srgbClr val="A4A3A4"/>
          </p15:clr>
        </p15:guide>
        <p15:guide id="59" pos="7176">
          <p15:clr>
            <a:srgbClr val="F26B43"/>
          </p15:clr>
        </p15:guide>
        <p15:guide id="60" orient="horz" pos="935">
          <p15:clr>
            <a:srgbClr val="A4A3A4"/>
          </p15:clr>
        </p15:guide>
        <p15:guide id="61" orient="horz" pos="1047">
          <p15:clr>
            <a:srgbClr val="A4A3A4"/>
          </p15:clr>
        </p15:guide>
        <p15:guide id="62" orient="horz" pos="1161">
          <p15:clr>
            <a:srgbClr val="A4A3A4"/>
          </p15:clr>
        </p15:guide>
        <p15:guide id="63" orient="horz" pos="1274">
          <p15:clr>
            <a:srgbClr val="A4A3A4"/>
          </p15:clr>
        </p15:guide>
        <p15:guide id="64" orient="horz" pos="1387">
          <p15:clr>
            <a:srgbClr val="A4A3A4"/>
          </p15:clr>
        </p15:guide>
        <p15:guide id="65" orient="horz" pos="1500">
          <p15:clr>
            <a:srgbClr val="A4A3A4"/>
          </p15:clr>
        </p15:guide>
        <p15:guide id="66" orient="horz" pos="1614">
          <p15:clr>
            <a:srgbClr val="A4A3A4"/>
          </p15:clr>
        </p15:guide>
        <p15:guide id="67" orient="horz" pos="1727">
          <p15:clr>
            <a:srgbClr val="A4A3A4"/>
          </p15:clr>
        </p15:guide>
        <p15:guide id="68" orient="horz" pos="1840">
          <p15:clr>
            <a:srgbClr val="A4A3A4"/>
          </p15:clr>
        </p15:guide>
        <p15:guide id="69" orient="horz" pos="1953">
          <p15:clr>
            <a:srgbClr val="A4A3A4"/>
          </p15:clr>
        </p15:guide>
        <p15:guide id="70" orient="horz" pos="2066">
          <p15:clr>
            <a:srgbClr val="A4A3A4"/>
          </p15:clr>
        </p15:guide>
        <p15:guide id="71" orient="horz" pos="2291">
          <p15:clr>
            <a:srgbClr val="A4A3A4"/>
          </p15:clr>
        </p15:guide>
        <p15:guide id="72" orient="horz" pos="2404">
          <p15:clr>
            <a:srgbClr val="A4A3A4"/>
          </p15:clr>
        </p15:guide>
        <p15:guide id="73" orient="horz" pos="2517">
          <p15:clr>
            <a:srgbClr val="A4A3A4"/>
          </p15:clr>
        </p15:guide>
        <p15:guide id="74" orient="horz" pos="2630">
          <p15:clr>
            <a:srgbClr val="A4A3A4"/>
          </p15:clr>
        </p15:guide>
        <p15:guide id="75" orient="horz" pos="2744">
          <p15:clr>
            <a:srgbClr val="A4A3A4"/>
          </p15:clr>
        </p15:guide>
        <p15:guide id="76" orient="horz" pos="2857">
          <p15:clr>
            <a:srgbClr val="A4A3A4"/>
          </p15:clr>
        </p15:guide>
        <p15:guide id="77" orient="horz" pos="2970">
          <p15:clr>
            <a:srgbClr val="A4A3A4"/>
          </p15:clr>
        </p15:guide>
        <p15:guide id="78" orient="horz" pos="3082">
          <p15:clr>
            <a:srgbClr val="A4A3A4"/>
          </p15:clr>
        </p15:guide>
        <p15:guide id="79" orient="horz" pos="3195">
          <p15:clr>
            <a:srgbClr val="A4A3A4"/>
          </p15:clr>
        </p15:guide>
        <p15:guide id="80" orient="horz" pos="3309">
          <p15:clr>
            <a:srgbClr val="A4A3A4"/>
          </p15:clr>
        </p15:guide>
        <p15:guide id="81" orient="horz" pos="3422">
          <p15:clr>
            <a:srgbClr val="A4A3A4"/>
          </p15:clr>
        </p15:guide>
        <p15:guide id="82" orient="horz" pos="3535">
          <p15:clr>
            <a:srgbClr val="A4A3A4"/>
          </p15:clr>
        </p15:guide>
        <p15:guide id="83" orient="horz" pos="3647">
          <p15:clr>
            <a:srgbClr val="A4A3A4"/>
          </p15:clr>
        </p15:guide>
        <p15:guide id="84" orient="horz" pos="376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diagramData" Target="../diagrams/data2.xml"/><Relationship Id="rId21" Type="http://schemas.openxmlformats.org/officeDocument/2006/relationships/image" Target="../media/image39.svg"/><Relationship Id="rId7" Type="http://schemas.microsoft.com/office/2007/relationships/diagramDrawing" Target="../diagrams/drawing2.xml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6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18" Type="http://schemas.openxmlformats.org/officeDocument/2006/relationships/image" Target="../media/image6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9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63.svg"/><Relationship Id="rId10" Type="http://schemas.openxmlformats.org/officeDocument/2006/relationships/image" Target="../media/image58.png"/><Relationship Id="rId19" Type="http://schemas.openxmlformats.org/officeDocument/2006/relationships/image" Target="../media/image67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18" Type="http://schemas.openxmlformats.org/officeDocument/2006/relationships/image" Target="../media/image8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83.png"/><Relationship Id="rId17" Type="http://schemas.openxmlformats.org/officeDocument/2006/relationships/image" Target="../media/image88.sv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82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86.svg"/><Relationship Id="rId10" Type="http://schemas.openxmlformats.org/officeDocument/2006/relationships/image" Target="../media/image81.png"/><Relationship Id="rId19" Type="http://schemas.openxmlformats.org/officeDocument/2006/relationships/image" Target="../media/image90.svg"/><Relationship Id="rId4" Type="http://schemas.openxmlformats.org/officeDocument/2006/relationships/diagramLayout" Target="../diagrams/layout5.xml"/><Relationship Id="rId9" Type="http://schemas.openxmlformats.org/officeDocument/2006/relationships/image" Target="../media/image80.svg"/><Relationship Id="rId1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3" Type="http://schemas.openxmlformats.org/officeDocument/2006/relationships/diagramData" Target="../diagrams/data6.xml"/><Relationship Id="rId21" Type="http://schemas.openxmlformats.org/officeDocument/2006/relationships/image" Target="../media/image104.svg"/><Relationship Id="rId7" Type="http://schemas.microsoft.com/office/2007/relationships/diagramDrawing" Target="../diagrams/drawing6.xml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94.sv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10" Type="http://schemas.openxmlformats.org/officeDocument/2006/relationships/image" Target="../media/image93.png"/><Relationship Id="rId19" Type="http://schemas.openxmlformats.org/officeDocument/2006/relationships/image" Target="../media/image102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92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64" y="341194"/>
            <a:ext cx="7666461" cy="3025394"/>
          </a:xfrm>
        </p:spPr>
        <p:txBody>
          <a:bodyPr>
            <a:normAutofit/>
          </a:bodyPr>
          <a:lstStyle/>
          <a:p>
            <a:pPr algn="ctr"/>
            <a:br>
              <a:rPr lang="en-US" cap="small" dirty="0"/>
            </a:br>
            <a:br>
              <a:rPr lang="en-US" cap="small" dirty="0"/>
            </a:br>
            <a:endParaRPr lang="en-U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23B0CD-A194-4675-8BCF-599427597ED7}"/>
              </a:ext>
            </a:extLst>
          </p:cNvPr>
          <p:cNvSpPr txBox="1">
            <a:spLocks/>
          </p:cNvSpPr>
          <p:nvPr/>
        </p:nvSpPr>
        <p:spPr>
          <a:xfrm>
            <a:off x="293563" y="619760"/>
            <a:ext cx="7452561" cy="2809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125" b="1" i="0" u="none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500" dirty="0"/>
              <a:t>Executive Surgeon Leader </a:t>
            </a:r>
          </a:p>
          <a:p>
            <a:endParaRPr lang="en-US" sz="4500" dirty="0"/>
          </a:p>
          <a:p>
            <a:r>
              <a:rPr lang="en-US" sz="3700" dirty="0"/>
              <a:t>Building Your Team: </a:t>
            </a:r>
          </a:p>
          <a:p>
            <a:r>
              <a:rPr lang="en-US" sz="2900" dirty="0"/>
              <a:t>Where to Start &amp; Next Steps to a World-Class Robotic Program</a:t>
            </a:r>
          </a:p>
          <a:p>
            <a:br>
              <a:rPr lang="en-US" dirty="0"/>
            </a:br>
            <a:endParaRPr lang="en-US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5BF0BA-F928-4648-AFC1-5E1D674FD568}"/>
              </a:ext>
            </a:extLst>
          </p:cNvPr>
          <p:cNvSpPr txBox="1">
            <a:spLocks/>
          </p:cNvSpPr>
          <p:nvPr/>
        </p:nvSpPr>
        <p:spPr>
          <a:xfrm>
            <a:off x="293563" y="3579014"/>
            <a:ext cx="4630109" cy="10115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u="none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685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287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Michael Beneke, MD FACS</a:t>
            </a:r>
          </a:p>
          <a:p>
            <a:r>
              <a:rPr lang="en-US" dirty="0"/>
              <a:t>Medical Director of Robotic Surgery</a:t>
            </a:r>
          </a:p>
          <a:p>
            <a:r>
              <a:rPr lang="en-US" dirty="0"/>
              <a:t>Sutter Medical Center, Sacramento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A21090-4550-40F1-81ED-528172FCEFDB}"/>
              </a:ext>
            </a:extLst>
          </p:cNvPr>
          <p:cNvGrpSpPr/>
          <p:nvPr/>
        </p:nvGrpSpPr>
        <p:grpSpPr>
          <a:xfrm>
            <a:off x="516325" y="4908942"/>
            <a:ext cx="3535269" cy="1140131"/>
            <a:chOff x="3227840" y="4886798"/>
            <a:chExt cx="5656467" cy="1852690"/>
          </a:xfrm>
        </p:grpSpPr>
        <p:pic>
          <p:nvPicPr>
            <p:cNvPr id="7" name="Picture 6" descr="Sutter Medical Center Sacramento- Expertise - Healthcare: Capital Engineering Consultants, Inc.">
              <a:extLst>
                <a:ext uri="{FF2B5EF4-FFF2-40B4-BE49-F238E27FC236}">
                  <a16:creationId xmlns:a16="http://schemas.microsoft.com/office/drawing/2014/main" id="{10D05043-0569-44D0-AFF9-819943F8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840" y="4886798"/>
              <a:ext cx="4696960" cy="1852690"/>
            </a:xfrm>
            <a:prstGeom prst="rect">
              <a:avLst/>
            </a:prstGeom>
          </p:spPr>
        </p:pic>
        <p:pic>
          <p:nvPicPr>
            <p:cNvPr id="8" name="Picture 7" descr="Center of Excellence - Robotic Surgery - Accreditation - SRC">
              <a:extLst>
                <a:ext uri="{FF2B5EF4-FFF2-40B4-BE49-F238E27FC236}">
                  <a16:creationId xmlns:a16="http://schemas.microsoft.com/office/drawing/2014/main" id="{BAA639E4-0234-44FC-9030-1513FEE2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617" y="4886798"/>
              <a:ext cx="1852690" cy="1852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6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0" y="1634276"/>
            <a:ext cx="5456253" cy="4771006"/>
          </a:xfrm>
        </p:spPr>
        <p:txBody>
          <a:bodyPr>
            <a:noAutofit/>
          </a:bodyPr>
          <a:lstStyle/>
          <a:p>
            <a:r>
              <a:rPr lang="en-US" sz="2000" cap="small" dirty="0"/>
              <a:t>High integrity</a:t>
            </a:r>
          </a:p>
          <a:p>
            <a:r>
              <a:rPr lang="en-US" sz="2000" cap="small" dirty="0"/>
              <a:t>Data driven (Evidence-based medicine)</a:t>
            </a:r>
          </a:p>
          <a:p>
            <a:r>
              <a:rPr lang="en-US" sz="2000" cap="small" dirty="0"/>
              <a:t>Technically competent</a:t>
            </a:r>
          </a:p>
          <a:p>
            <a:r>
              <a:rPr lang="en-US" sz="2000" cap="small" dirty="0"/>
              <a:t>Moral compass</a:t>
            </a:r>
          </a:p>
          <a:p>
            <a:r>
              <a:rPr lang="en-US" sz="2000" cap="small" dirty="0"/>
              <a:t>Trustworthy</a:t>
            </a:r>
          </a:p>
          <a:p>
            <a:r>
              <a:rPr lang="en-US" sz="2000" cap="small" dirty="0"/>
              <a:t>Sees the forest, not just the trees</a:t>
            </a:r>
          </a:p>
          <a:p>
            <a:r>
              <a:rPr lang="en-US" sz="2000" cap="small" dirty="0"/>
              <a:t>Brings people and causes together</a:t>
            </a:r>
          </a:p>
          <a:p>
            <a:r>
              <a:rPr lang="en-US" sz="2000" cap="small" dirty="0"/>
              <a:t>Good communication skills</a:t>
            </a:r>
          </a:p>
          <a:p>
            <a:r>
              <a:rPr lang="en-US" sz="2000" cap="small" dirty="0"/>
              <a:t>Respects and is respected</a:t>
            </a:r>
          </a:p>
          <a:p>
            <a:r>
              <a:rPr lang="en-US" sz="2000" cap="small" dirty="0"/>
              <a:t>Cost conscious</a:t>
            </a:r>
          </a:p>
          <a:p>
            <a:r>
              <a:rPr lang="en-US" sz="2000" cap="small" dirty="0"/>
              <a:t>Team mentality</a:t>
            </a:r>
          </a:p>
          <a:p>
            <a:r>
              <a:rPr lang="en-US" sz="2000" cap="small" dirty="0"/>
              <a:t>Understands healthcare trends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42591" y="1634276"/>
            <a:ext cx="5456253" cy="4771006"/>
          </a:xfrm>
        </p:spPr>
        <p:txBody>
          <a:bodyPr>
            <a:noAutofit/>
          </a:bodyPr>
          <a:lstStyle/>
          <a:p>
            <a:r>
              <a:rPr lang="en-US" sz="2000" cap="small" dirty="0"/>
              <a:t>Opportunistic (the Power of Moments) </a:t>
            </a:r>
          </a:p>
          <a:p>
            <a:r>
              <a:rPr lang="en-US" sz="2000" cap="small" dirty="0"/>
              <a:t>Provides focused recognition</a:t>
            </a:r>
          </a:p>
          <a:p>
            <a:r>
              <a:rPr lang="en-US" sz="2000" cap="small" dirty="0"/>
              <a:t>Has the time</a:t>
            </a:r>
          </a:p>
          <a:p>
            <a:r>
              <a:rPr lang="en-US" sz="2000" cap="small" dirty="0"/>
              <a:t>Has the passion</a:t>
            </a:r>
          </a:p>
          <a:p>
            <a:r>
              <a:rPr lang="en-US" sz="2000" cap="small" dirty="0"/>
              <a:t>Fosters a culture of nurturing</a:t>
            </a:r>
          </a:p>
          <a:p>
            <a:r>
              <a:rPr lang="en-US" sz="2000" cap="small" dirty="0"/>
              <a:t>Actions speak louder than words</a:t>
            </a:r>
          </a:p>
          <a:p>
            <a:r>
              <a:rPr lang="en-US" sz="2000" cap="small" dirty="0"/>
              <a:t>Is inquisitive</a:t>
            </a:r>
          </a:p>
          <a:p>
            <a:r>
              <a:rPr lang="en-US" sz="2000" cap="small" dirty="0"/>
              <a:t>Learns from mistakes</a:t>
            </a:r>
          </a:p>
          <a:p>
            <a:r>
              <a:rPr lang="en-US" sz="2000" cap="small" dirty="0"/>
              <a:t>Takes ownership</a:t>
            </a:r>
          </a:p>
          <a:p>
            <a:r>
              <a:rPr lang="en-US" sz="2000" cap="small" dirty="0"/>
              <a:t>Elevates everyone’s game</a:t>
            </a:r>
          </a:p>
          <a:p>
            <a:r>
              <a:rPr lang="en-US" sz="2000" cap="small" dirty="0"/>
              <a:t>Capable of crucial conversations</a:t>
            </a:r>
          </a:p>
          <a:p>
            <a:r>
              <a:rPr lang="en-US" sz="2000" cap="small" dirty="0"/>
              <a:t>“The CEO”, “The Conductor”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244273"/>
            <a:ext cx="10314966" cy="1400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E</a:t>
            </a:r>
            <a:r>
              <a:rPr lang="en-US" sz="3600" dirty="0">
                <a:solidFill>
                  <a:srgbClr val="00AAA3"/>
                </a:solidFill>
              </a:rPr>
              <a:t>XECUTIVE</a:t>
            </a:r>
            <a:r>
              <a:rPr lang="en-US" dirty="0">
                <a:solidFill>
                  <a:srgbClr val="00AAA3"/>
                </a:solidFill>
              </a:rPr>
              <a:t> S</a:t>
            </a:r>
            <a:r>
              <a:rPr lang="en-US" sz="3600" dirty="0">
                <a:solidFill>
                  <a:srgbClr val="00AAA3"/>
                </a:solidFill>
              </a:rPr>
              <a:t>URGEON</a:t>
            </a:r>
            <a:r>
              <a:rPr lang="en-US" dirty="0">
                <a:solidFill>
                  <a:srgbClr val="00AAA3"/>
                </a:solidFill>
              </a:rPr>
              <a:t> L</a:t>
            </a:r>
            <a:r>
              <a:rPr lang="en-US" sz="3600" dirty="0">
                <a:solidFill>
                  <a:srgbClr val="00AAA3"/>
                </a:solidFill>
              </a:rPr>
              <a:t>EADER</a:t>
            </a:r>
            <a:br>
              <a:rPr lang="en-US" sz="3600" dirty="0">
                <a:solidFill>
                  <a:srgbClr val="00AAA3"/>
                </a:solidFill>
              </a:rPr>
            </a:br>
            <a:r>
              <a:rPr lang="en-US" sz="2200" dirty="0">
                <a:solidFill>
                  <a:srgbClr val="00AAA3"/>
                </a:solidFill>
              </a:rPr>
              <a:t>ATTRIBUTES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97301-BA7D-42DD-9149-278C2B59C986}"/>
              </a:ext>
            </a:extLst>
          </p:cNvPr>
          <p:cNvSpPr/>
          <p:nvPr/>
        </p:nvSpPr>
        <p:spPr>
          <a:xfrm>
            <a:off x="1024930" y="3820886"/>
            <a:ext cx="4650655" cy="391886"/>
          </a:xfrm>
          <a:prstGeom prst="rect">
            <a:avLst/>
          </a:prstGeom>
          <a:noFill/>
          <a:ln w="28575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2BDA2-B4FD-4FF3-8695-DB2D5B57E3E3}"/>
              </a:ext>
            </a:extLst>
          </p:cNvPr>
          <p:cNvSpPr/>
          <p:nvPr/>
        </p:nvSpPr>
        <p:spPr>
          <a:xfrm>
            <a:off x="1024931" y="3429000"/>
            <a:ext cx="4650655" cy="391886"/>
          </a:xfrm>
          <a:prstGeom prst="rect">
            <a:avLst/>
          </a:prstGeom>
          <a:noFill/>
          <a:ln w="28575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-7951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218" y="2162932"/>
            <a:ext cx="5055910" cy="40695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527891-A444-437F-BB8D-89FBCC0D0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957" y="3339430"/>
            <a:ext cx="4675621" cy="2893100"/>
          </a:xfrm>
          <a:prstGeom prst="rect">
            <a:avLst/>
          </a:prstGeom>
          <a:solidFill>
            <a:srgbClr val="000000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defTabSz="913554" eaLnBrk="1" hangingPunct="1">
              <a:spcBef>
                <a:spcPts val="533"/>
              </a:spcBef>
              <a:buClr>
                <a:srgbClr val="008000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Length of stay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ICU admissions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Blood Transfusions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Conversions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Complications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Readmissions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Surgical site infections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Pain management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Disability / RTW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B7FE5-1D1F-4D2E-99FF-2941B0DA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958" y="2160665"/>
            <a:ext cx="4675621" cy="1000274"/>
          </a:xfrm>
          <a:prstGeom prst="rect">
            <a:avLst/>
          </a:prstGeom>
          <a:solidFill>
            <a:srgbClr val="000000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defTabSz="913554" eaLnBrk="1" hangingPunct="1">
              <a:spcBef>
                <a:spcPts val="533"/>
              </a:spcBef>
              <a:buClr>
                <a:srgbClr val="008000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Instrument and accessory costs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Capital costs</a:t>
            </a:r>
          </a:p>
          <a:p>
            <a:pPr marL="0" indent="0" defTabSz="913554" eaLnBrk="1" hangingPunct="1">
              <a:spcBef>
                <a:spcPts val="267"/>
              </a:spcBef>
              <a:buClr>
                <a:srgbClr val="46474E"/>
              </a:buClr>
              <a:defRPr/>
            </a:pPr>
            <a:r>
              <a:rPr lang="en-US" altLang="en-US" cap="small" dirty="0">
                <a:solidFill>
                  <a:schemeClr val="bg1"/>
                </a:solidFill>
                <a:latin typeface="Arial" panose="020B0604020202020204"/>
              </a:rPr>
              <a:t>Overtime and overhead costs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0266869" cy="1033226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pen Sans"/>
              </a:rPr>
              <a:t>See the forest, not just the trees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225FF-3823-4C52-9D39-CC8253D4B3AB}"/>
              </a:ext>
            </a:extLst>
          </p:cNvPr>
          <p:cNvSpPr txBox="1"/>
          <p:nvPr/>
        </p:nvSpPr>
        <p:spPr>
          <a:xfrm>
            <a:off x="877464" y="3304408"/>
            <a:ext cx="4961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400" dirty="0">
                <a:solidFill>
                  <a:schemeClr val="bg1"/>
                </a:solidFill>
              </a:rPr>
              <a:t>System Value</a:t>
            </a:r>
            <a:endParaRPr lang="en-US" sz="4400" dirty="0">
              <a:solidFill>
                <a:schemeClr val="bg1"/>
              </a:solidFill>
              <a:latin typeface="Open Sans"/>
            </a:endParaRPr>
          </a:p>
          <a:p>
            <a:pPr algn="ctr" fontAlgn="base"/>
            <a:r>
              <a:rPr lang="en-US" sz="2800" dirty="0">
                <a:solidFill>
                  <a:schemeClr val="bg1"/>
                </a:solidFill>
              </a:rPr>
              <a:t>Total cost of care impact</a:t>
            </a:r>
            <a:endParaRPr lang="en-US" sz="2800" b="0" dirty="0">
              <a:solidFill>
                <a:schemeClr val="bg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098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0218" y="310072"/>
            <a:ext cx="10266869" cy="1033226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BA59C"/>
                </a:solidFill>
                <a:latin typeface="Open Sans"/>
              </a:rPr>
              <a:t>BRING PEOPLE AND CAUSES TOGETHER</a:t>
            </a:r>
            <a:endParaRPr lang="en-US" sz="2700" dirty="0">
              <a:solidFill>
                <a:srgbClr val="0BA59C"/>
              </a:solidFill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2EE4AB52-4FBB-4D41-888B-ED8A79EE5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1" y="1945019"/>
            <a:ext cx="11134898" cy="383632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5EC003-4796-442D-8723-01DAE8B875DD}"/>
              </a:ext>
            </a:extLst>
          </p:cNvPr>
          <p:cNvSpPr txBox="1"/>
          <p:nvPr/>
        </p:nvSpPr>
        <p:spPr>
          <a:xfrm>
            <a:off x="830218" y="1575687"/>
            <a:ext cx="11134898" cy="369332"/>
          </a:xfrm>
          <a:prstGeom prst="rect">
            <a:avLst/>
          </a:prstGeom>
          <a:solidFill>
            <a:srgbClr val="0BA59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 Sutter Health Robotic Surgery Symposium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1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799981"/>
            <a:ext cx="4893983" cy="3258035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AA3"/>
                </a:solidFill>
              </a:rPr>
              <a:t>Alignment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9E13B9B5-3AB6-4076-B402-3215722F4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1" y="2185400"/>
            <a:ext cx="5825780" cy="248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EB7BB68-7313-42DA-A9C8-C5F1ED2C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702" y="1534783"/>
            <a:ext cx="2619396" cy="435061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Robotic Program</a:t>
            </a:r>
            <a:br>
              <a:rPr lang="en-US" dirty="0">
                <a:solidFill>
                  <a:srgbClr val="00AAA3"/>
                </a:solidFill>
              </a:rPr>
            </a:br>
            <a:r>
              <a:rPr lang="en-US" sz="2200" dirty="0">
                <a:solidFill>
                  <a:srgbClr val="00AAA3"/>
                </a:solidFill>
              </a:rPr>
              <a:t>Stakeholders &amp; Priorities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93680" y="2016125"/>
            <a:ext cx="3055938" cy="3589338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endParaRPr lang="en-US" sz="1500" cap="small" dirty="0">
              <a:latin typeface="+mn-lt"/>
            </a:endParaRP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Access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Efficiency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Experience                                   (patient &amp; self)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Safe Care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Data (outcomes &amp; cost)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Reliable Team                                  &amp; Equipment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Ancillary Services/              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3337096" y="2016125"/>
            <a:ext cx="3213100" cy="3589338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endParaRPr lang="en-US" sz="1500" cap="small" dirty="0">
              <a:latin typeface="+mn-lt"/>
            </a:endParaRP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Budgets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Total Cost of Care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Regulatory Requirements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Safe Care (zero harm)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Growth/Volume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Staff Engagement/EOW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Patient Experience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Healthcare Equity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Community Health</a:t>
            </a:r>
          </a:p>
          <a:p>
            <a:pPr>
              <a:spcAft>
                <a:spcPts val="300"/>
              </a:spcAft>
            </a:pPr>
            <a:endParaRPr lang="en-US" sz="1500" cap="small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6237480" y="2092310"/>
            <a:ext cx="2932112" cy="3589338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endParaRPr lang="en-US" sz="1500" cap="small" dirty="0">
              <a:latin typeface="+mn-lt"/>
            </a:endParaRP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Efficiency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Waste Reduction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Cost Containment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Safe Working Environment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Staffing</a:t>
            </a:r>
          </a:p>
          <a:p>
            <a:pPr marL="236538" indent="-236538">
              <a:spcAft>
                <a:spcPts val="300"/>
              </a:spcAft>
            </a:pPr>
            <a:r>
              <a:rPr lang="en-US" sz="1500" cap="small" dirty="0">
                <a:latin typeface="+mn-lt"/>
              </a:rPr>
              <a:t>Staff Experience of Work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0379BD-73A1-4E59-9D28-35F87368039A}"/>
              </a:ext>
            </a:extLst>
          </p:cNvPr>
          <p:cNvSpPr txBox="1">
            <a:spLocks/>
          </p:cNvSpPr>
          <p:nvPr/>
        </p:nvSpPr>
        <p:spPr>
          <a:xfrm>
            <a:off x="9420258" y="2137901"/>
            <a:ext cx="2932113" cy="3589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500" cap="small" dirty="0">
              <a:latin typeface="+mn-lt"/>
            </a:endParaRPr>
          </a:p>
          <a:p>
            <a:pPr marL="236538" indent="-236538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b="1" cap="small" dirty="0">
                <a:latin typeface="+mn-lt"/>
              </a:rPr>
              <a:t>Safe Care</a:t>
            </a:r>
          </a:p>
          <a:p>
            <a:pPr marL="236538" indent="-236538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b="1" cap="small" dirty="0">
                <a:latin typeface="+mn-lt"/>
              </a:rPr>
              <a:t>High Quality Care</a:t>
            </a:r>
          </a:p>
          <a:p>
            <a:pPr marL="236538" indent="-236538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b="1" cap="small" dirty="0">
                <a:latin typeface="+mn-lt"/>
              </a:rPr>
              <a:t>Affordable Care</a:t>
            </a:r>
          </a:p>
          <a:p>
            <a:pPr marL="236538" indent="-236538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b="1" cap="small" dirty="0">
                <a:latin typeface="+mn-lt"/>
              </a:rPr>
              <a:t>Positive Experience</a:t>
            </a:r>
          </a:p>
          <a:p>
            <a:pPr marL="236538" indent="-236538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</a:pPr>
            <a:r>
              <a:rPr lang="en-US" sz="1500" b="1" cap="small" dirty="0">
                <a:latin typeface="+mn-lt"/>
              </a:rPr>
              <a:t>Healthcare Equity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B23396-A213-4822-BFA2-779B6219A586}"/>
              </a:ext>
            </a:extLst>
          </p:cNvPr>
          <p:cNvCxnSpPr>
            <a:cxnSpLocks/>
          </p:cNvCxnSpPr>
          <p:nvPr/>
        </p:nvCxnSpPr>
        <p:spPr>
          <a:xfrm>
            <a:off x="380436" y="1615348"/>
            <a:ext cx="0" cy="42969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4CF84-2F58-4E62-AAD7-BFD46481E60F}"/>
              </a:ext>
            </a:extLst>
          </p:cNvPr>
          <p:cNvCxnSpPr>
            <a:cxnSpLocks/>
          </p:cNvCxnSpPr>
          <p:nvPr/>
        </p:nvCxnSpPr>
        <p:spPr>
          <a:xfrm>
            <a:off x="6169014" y="1561638"/>
            <a:ext cx="0" cy="42969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A881659-A120-4466-87A2-634BF7B1D17B}"/>
              </a:ext>
            </a:extLst>
          </p:cNvPr>
          <p:cNvCxnSpPr>
            <a:cxnSpLocks/>
          </p:cNvCxnSpPr>
          <p:nvPr/>
        </p:nvCxnSpPr>
        <p:spPr>
          <a:xfrm>
            <a:off x="9238058" y="1564822"/>
            <a:ext cx="0" cy="42969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CBAA357-F980-4C08-8003-F4863C207CAA}"/>
              </a:ext>
            </a:extLst>
          </p:cNvPr>
          <p:cNvCxnSpPr>
            <a:cxnSpLocks/>
          </p:cNvCxnSpPr>
          <p:nvPr/>
        </p:nvCxnSpPr>
        <p:spPr>
          <a:xfrm>
            <a:off x="3298951" y="1561638"/>
            <a:ext cx="0" cy="42969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3EC19-CBB1-422F-A5CE-B7A4FD17DC0F}"/>
              </a:ext>
            </a:extLst>
          </p:cNvPr>
          <p:cNvCxnSpPr>
            <a:cxnSpLocks/>
          </p:cNvCxnSpPr>
          <p:nvPr/>
        </p:nvCxnSpPr>
        <p:spPr>
          <a:xfrm>
            <a:off x="344222" y="2129008"/>
            <a:ext cx="276311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543383-370A-430A-9726-5EAD7A878B2D}"/>
              </a:ext>
            </a:extLst>
          </p:cNvPr>
          <p:cNvCxnSpPr>
            <a:cxnSpLocks/>
          </p:cNvCxnSpPr>
          <p:nvPr/>
        </p:nvCxnSpPr>
        <p:spPr>
          <a:xfrm>
            <a:off x="3298951" y="2129008"/>
            <a:ext cx="261819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1AE73A-4BD1-43F7-857E-9ADE093B9C14}"/>
              </a:ext>
            </a:extLst>
          </p:cNvPr>
          <p:cNvCxnSpPr>
            <a:cxnSpLocks/>
          </p:cNvCxnSpPr>
          <p:nvPr/>
        </p:nvCxnSpPr>
        <p:spPr>
          <a:xfrm>
            <a:off x="6169014" y="2129008"/>
            <a:ext cx="2808721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B1204B-80CF-4A15-A55D-6ED8A18A88F5}"/>
              </a:ext>
            </a:extLst>
          </p:cNvPr>
          <p:cNvCxnSpPr>
            <a:cxnSpLocks/>
          </p:cNvCxnSpPr>
          <p:nvPr/>
        </p:nvCxnSpPr>
        <p:spPr>
          <a:xfrm>
            <a:off x="9238058" y="2137901"/>
            <a:ext cx="2536685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247505-B991-4087-9A8D-AE5450344098}"/>
              </a:ext>
            </a:extLst>
          </p:cNvPr>
          <p:cNvSpPr txBox="1"/>
          <p:nvPr/>
        </p:nvSpPr>
        <p:spPr>
          <a:xfrm>
            <a:off x="552977" y="1615348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00AAA3"/>
                </a:solidFill>
              </a:rPr>
              <a:t>Surgeon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975A0-6F47-4DBB-AD1D-5C128FC18C45}"/>
              </a:ext>
            </a:extLst>
          </p:cNvPr>
          <p:cNvSpPr txBox="1"/>
          <p:nvPr/>
        </p:nvSpPr>
        <p:spPr>
          <a:xfrm>
            <a:off x="3453933" y="1615348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00AAA3"/>
                </a:solidFill>
              </a:rPr>
              <a:t>Executive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90D7A3-1D27-4E4B-A9B6-BAEE064D8D96}"/>
              </a:ext>
            </a:extLst>
          </p:cNvPr>
          <p:cNvSpPr txBox="1"/>
          <p:nvPr/>
        </p:nvSpPr>
        <p:spPr>
          <a:xfrm>
            <a:off x="6269128" y="1615348"/>
            <a:ext cx="2453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00AAA3"/>
                </a:solidFill>
              </a:rPr>
              <a:t>OR Staff/Admin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2E29E1-65D7-46EF-9E9D-5A2F832C4C7B}"/>
              </a:ext>
            </a:extLst>
          </p:cNvPr>
          <p:cNvSpPr txBox="1"/>
          <p:nvPr/>
        </p:nvSpPr>
        <p:spPr>
          <a:xfrm>
            <a:off x="9404762" y="1615348"/>
            <a:ext cx="123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00AAA3"/>
                </a:solidFill>
              </a:rPr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31648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 uiExpand="1" build="p"/>
      <p:bldP spid="11" grpId="0"/>
      <p:bldP spid="1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Pillars of Program Excellence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12303" y="1658582"/>
            <a:ext cx="3377389" cy="1794762"/>
            <a:chOff x="539397" y="1337122"/>
            <a:chExt cx="3422220" cy="1794762"/>
          </a:xfrm>
          <a:solidFill>
            <a:srgbClr val="00AAA3"/>
          </a:solidFill>
        </p:grpSpPr>
        <p:sp>
          <p:nvSpPr>
            <p:cNvPr id="15" name="Rectangle 14"/>
            <p:cNvSpPr/>
            <p:nvPr/>
          </p:nvSpPr>
          <p:spPr>
            <a:xfrm>
              <a:off x="539400" y="1337122"/>
              <a:ext cx="3422217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397" y="1521187"/>
              <a:ext cx="3337427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1313" indent="-341313" algn="ctr"/>
              <a:r>
                <a:rPr lang="en-US" sz="3600" dirty="0">
                  <a:solidFill>
                    <a:srgbClr val="FFFFFF"/>
                  </a:solidFill>
                </a:rPr>
                <a:t> Executive Leadership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2308" y="1658582"/>
            <a:ext cx="3377386" cy="1794762"/>
            <a:chOff x="4323484" y="1337122"/>
            <a:chExt cx="3422215" cy="1794762"/>
          </a:xfrm>
          <a:solidFill>
            <a:srgbClr val="00AAA3"/>
          </a:solidFill>
        </p:grpSpPr>
        <p:sp>
          <p:nvSpPr>
            <p:cNvPr id="16" name="Rectangle 15"/>
            <p:cNvSpPr/>
            <p:nvPr/>
          </p:nvSpPr>
          <p:spPr>
            <a:xfrm>
              <a:off x="4323484" y="1337122"/>
              <a:ext cx="3422215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33007" y="1521187"/>
              <a:ext cx="341269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Clinical Excellence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9729" y="1658582"/>
            <a:ext cx="3377389" cy="1794762"/>
            <a:chOff x="8098040" y="1337122"/>
            <a:chExt cx="3422217" cy="1794762"/>
          </a:xfrm>
          <a:solidFill>
            <a:srgbClr val="00AAA3"/>
          </a:solidFill>
        </p:grpSpPr>
        <p:sp>
          <p:nvSpPr>
            <p:cNvPr id="14" name="Rectangle 13"/>
            <p:cNvSpPr/>
            <p:nvPr/>
          </p:nvSpPr>
          <p:spPr>
            <a:xfrm>
              <a:off x="8098040" y="1337122"/>
              <a:ext cx="3422214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07567" y="1521187"/>
              <a:ext cx="3412690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 Operational Excellence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6FEC0-0E88-4AC3-AEA8-DC9FF5A9908B}"/>
              </a:ext>
            </a:extLst>
          </p:cNvPr>
          <p:cNvSpPr/>
          <p:nvPr/>
        </p:nvSpPr>
        <p:spPr>
          <a:xfrm>
            <a:off x="4399280" y="1658582"/>
            <a:ext cx="3387835" cy="1794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CC3142-F81F-42CD-B757-CE3C024D2E61}"/>
              </a:ext>
            </a:extLst>
          </p:cNvPr>
          <p:cNvSpPr/>
          <p:nvPr/>
        </p:nvSpPr>
        <p:spPr>
          <a:xfrm>
            <a:off x="7907081" y="1658582"/>
            <a:ext cx="3387835" cy="1794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4407-1BD0-4DAA-AAD3-6D05B57B395B}"/>
              </a:ext>
            </a:extLst>
          </p:cNvPr>
          <p:cNvSpPr txBox="1"/>
          <p:nvPr/>
        </p:nvSpPr>
        <p:spPr>
          <a:xfrm>
            <a:off x="2591001" y="4307892"/>
            <a:ext cx="68900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Standardize surgeon credentialing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Facilitate team education and educators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Data: transparent, accessible, outcomes</a:t>
            </a:r>
          </a:p>
        </p:txBody>
      </p:sp>
      <p:pic>
        <p:nvPicPr>
          <p:cNvPr id="19" name="Picture 18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0FB6F57F-B062-4BD2-8E2A-1238EADD6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38" y="-51863"/>
            <a:ext cx="2149261" cy="16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AA3"/>
                </a:solidFill>
              </a:rPr>
              <a:t>Clinical Excellence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2A4B98F-5880-4BFC-9BDF-077A98DBA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634615"/>
              </p:ext>
            </p:extLst>
          </p:nvPr>
        </p:nvGraphicFramePr>
        <p:xfrm>
          <a:off x="3976130" y="1417638"/>
          <a:ext cx="7606270" cy="491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Graphic 14" descr="Doctor">
            <a:extLst>
              <a:ext uri="{FF2B5EF4-FFF2-40B4-BE49-F238E27FC236}">
                <a16:creationId xmlns:a16="http://schemas.microsoft.com/office/drawing/2014/main" id="{AB1B9915-984D-4ED3-A656-57F499CCE6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8742" y="1544352"/>
            <a:ext cx="573333" cy="573333"/>
          </a:xfrm>
          <a:prstGeom prst="rect">
            <a:avLst/>
          </a:prstGeom>
        </p:spPr>
      </p:pic>
      <p:pic>
        <p:nvPicPr>
          <p:cNvPr id="16" name="Graphic 15" descr="Downward trend">
            <a:extLst>
              <a:ext uri="{FF2B5EF4-FFF2-40B4-BE49-F238E27FC236}">
                <a16:creationId xmlns:a16="http://schemas.microsoft.com/office/drawing/2014/main" id="{186901DC-9D09-4B05-90ED-3022A0FA6F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49484" y="2914233"/>
            <a:ext cx="480664" cy="480664"/>
          </a:xfrm>
          <a:prstGeom prst="rect">
            <a:avLst/>
          </a:prstGeom>
        </p:spPr>
      </p:pic>
      <p:pic>
        <p:nvPicPr>
          <p:cNvPr id="18" name="Graphic 17" descr="Bar graph with downward trend">
            <a:extLst>
              <a:ext uri="{FF2B5EF4-FFF2-40B4-BE49-F238E27FC236}">
                <a16:creationId xmlns:a16="http://schemas.microsoft.com/office/drawing/2014/main" id="{4EC515EF-6C5E-4C92-993F-38EA8E2A2D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44874" y="3634046"/>
            <a:ext cx="480664" cy="480664"/>
          </a:xfrm>
          <a:prstGeom prst="rect">
            <a:avLst/>
          </a:prstGeom>
        </p:spPr>
      </p:pic>
      <p:pic>
        <p:nvPicPr>
          <p:cNvPr id="20" name="Graphic 19" descr="Research">
            <a:extLst>
              <a:ext uri="{FF2B5EF4-FFF2-40B4-BE49-F238E27FC236}">
                <a16:creationId xmlns:a16="http://schemas.microsoft.com/office/drawing/2014/main" id="{734F022F-7935-4087-91D0-B2A038CE54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9166" y="4939580"/>
            <a:ext cx="480665" cy="480665"/>
          </a:xfrm>
          <a:prstGeom prst="rect">
            <a:avLst/>
          </a:prstGeom>
        </p:spPr>
      </p:pic>
      <p:pic>
        <p:nvPicPr>
          <p:cNvPr id="22" name="Graphic 21" descr="Medical">
            <a:extLst>
              <a:ext uri="{FF2B5EF4-FFF2-40B4-BE49-F238E27FC236}">
                <a16:creationId xmlns:a16="http://schemas.microsoft.com/office/drawing/2014/main" id="{15872BDA-95EA-46B5-A143-FC3DBD6305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26041" y="5613469"/>
            <a:ext cx="573333" cy="573333"/>
          </a:xfrm>
          <a:prstGeom prst="rect">
            <a:avLst/>
          </a:prstGeom>
        </p:spPr>
      </p:pic>
      <p:pic>
        <p:nvPicPr>
          <p:cNvPr id="24" name="Graphic 23" descr="Target">
            <a:extLst>
              <a:ext uri="{FF2B5EF4-FFF2-40B4-BE49-F238E27FC236}">
                <a16:creationId xmlns:a16="http://schemas.microsoft.com/office/drawing/2014/main" id="{DCCA41AD-B8EC-4F8C-AD58-A879713B7E6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01374" y="4279087"/>
            <a:ext cx="524164" cy="524164"/>
          </a:xfrm>
          <a:prstGeom prst="rect">
            <a:avLst/>
          </a:prstGeom>
        </p:spPr>
      </p:pic>
      <p:pic>
        <p:nvPicPr>
          <p:cNvPr id="25" name="Graphic 24" descr="Document">
            <a:extLst>
              <a:ext uri="{FF2B5EF4-FFF2-40B4-BE49-F238E27FC236}">
                <a16:creationId xmlns:a16="http://schemas.microsoft.com/office/drawing/2014/main" id="{4336B776-A884-43A9-86B8-2F122FC47E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71704" y="2285510"/>
            <a:ext cx="480664" cy="480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C5151-0DE2-41CC-BBF9-EE5E4BAF97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6" y="2117685"/>
            <a:ext cx="3251193" cy="36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Credentialing/Recredentialing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22" y="1192956"/>
            <a:ext cx="4390550" cy="5674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372" y="1183304"/>
            <a:ext cx="4390551" cy="567469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810750" y="4227478"/>
            <a:ext cx="1575713" cy="898910"/>
          </a:xfrm>
          <a:prstGeom prst="wedgeRoundRectCallout">
            <a:avLst>
              <a:gd name="adj1" fmla="val -62134"/>
              <a:gd name="adj2" fmla="val -153776"/>
              <a:gd name="adj3" fmla="val 16667"/>
            </a:avLst>
          </a:prstGeom>
          <a:solidFill>
            <a:srgbClr val="00AAA3">
              <a:alpha val="69804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3160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Robotic Peer Review Committee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3D427-31A2-4A5C-9BF4-ACE07177362F}"/>
              </a:ext>
            </a:extLst>
          </p:cNvPr>
          <p:cNvGrpSpPr/>
          <p:nvPr/>
        </p:nvGrpSpPr>
        <p:grpSpPr>
          <a:xfrm>
            <a:off x="3582085" y="1343298"/>
            <a:ext cx="8354542" cy="4856965"/>
            <a:chOff x="3582085" y="1343298"/>
            <a:chExt cx="8354542" cy="4856965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623995953"/>
                </p:ext>
              </p:extLst>
            </p:nvPr>
          </p:nvGraphicFramePr>
          <p:xfrm>
            <a:off x="3582085" y="1343298"/>
            <a:ext cx="8354542" cy="48569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Graphic 6" descr="Lock">
              <a:extLst>
                <a:ext uri="{FF2B5EF4-FFF2-40B4-BE49-F238E27FC236}">
                  <a16:creationId xmlns:a16="http://schemas.microsoft.com/office/drawing/2014/main" id="{3D69EC90-B18F-492D-A617-5C783406C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63244" y="5349176"/>
              <a:ext cx="622412" cy="622412"/>
            </a:xfrm>
            <a:prstGeom prst="rect">
              <a:avLst/>
            </a:prstGeom>
          </p:spPr>
        </p:pic>
        <p:pic>
          <p:nvPicPr>
            <p:cNvPr id="9" name="Graphic 8" descr="Connections">
              <a:extLst>
                <a:ext uri="{FF2B5EF4-FFF2-40B4-BE49-F238E27FC236}">
                  <a16:creationId xmlns:a16="http://schemas.microsoft.com/office/drawing/2014/main" id="{78C1298A-C4AF-4215-A656-2EB12E129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53165" y="2307659"/>
              <a:ext cx="622412" cy="622412"/>
            </a:xfrm>
            <a:prstGeom prst="rect">
              <a:avLst/>
            </a:prstGeom>
          </p:spPr>
        </p:pic>
        <p:pic>
          <p:nvPicPr>
            <p:cNvPr id="11" name="Graphic 10" descr="Cycle with people">
              <a:extLst>
                <a:ext uri="{FF2B5EF4-FFF2-40B4-BE49-F238E27FC236}">
                  <a16:creationId xmlns:a16="http://schemas.microsoft.com/office/drawing/2014/main" id="{CB20B1B6-1213-4364-838B-BB4F00809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81693" y="4600775"/>
              <a:ext cx="622412" cy="622412"/>
            </a:xfrm>
            <a:prstGeom prst="rect">
              <a:avLst/>
            </a:prstGeom>
          </p:spPr>
        </p:pic>
        <p:pic>
          <p:nvPicPr>
            <p:cNvPr id="13" name="Graphic 12" descr="Cheers">
              <a:extLst>
                <a:ext uri="{FF2B5EF4-FFF2-40B4-BE49-F238E27FC236}">
                  <a16:creationId xmlns:a16="http://schemas.microsoft.com/office/drawing/2014/main" id="{C1B189CD-BF62-4627-B5BE-F192F95E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2550" y="3108609"/>
              <a:ext cx="622412" cy="622412"/>
            </a:xfrm>
            <a:prstGeom prst="rect">
              <a:avLst/>
            </a:prstGeom>
          </p:spPr>
        </p:pic>
        <p:pic>
          <p:nvPicPr>
            <p:cNvPr id="15" name="Graphic 14" descr="Meeting">
              <a:extLst>
                <a:ext uri="{FF2B5EF4-FFF2-40B4-BE49-F238E27FC236}">
                  <a16:creationId xmlns:a16="http://schemas.microsoft.com/office/drawing/2014/main" id="{423A147F-877B-4B0C-8657-59F5E7DB7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285656" y="3799825"/>
              <a:ext cx="622412" cy="622412"/>
            </a:xfrm>
            <a:prstGeom prst="rect">
              <a:avLst/>
            </a:prstGeom>
          </p:spPr>
        </p:pic>
        <p:pic>
          <p:nvPicPr>
            <p:cNvPr id="17" name="Graphic 16" descr="Boardroom">
              <a:extLst>
                <a:ext uri="{FF2B5EF4-FFF2-40B4-BE49-F238E27FC236}">
                  <a16:creationId xmlns:a16="http://schemas.microsoft.com/office/drawing/2014/main" id="{2DA96321-B37C-4A0A-A801-FE5BFF1D0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663244" y="1506709"/>
              <a:ext cx="622412" cy="62241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CFE584B-494D-446F-86FC-DC011689C3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5" y="2400935"/>
            <a:ext cx="4274766" cy="29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Robotic Peer Review Committee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95994549"/>
              </p:ext>
            </p:extLst>
          </p:nvPr>
        </p:nvGraphicFramePr>
        <p:xfrm>
          <a:off x="4552124" y="1343298"/>
          <a:ext cx="6611412" cy="475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1416563" y="2708720"/>
            <a:ext cx="2137719" cy="20265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Peer Review Triggers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31045" y="2291460"/>
            <a:ext cx="833471" cy="721499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75465" y="2817412"/>
            <a:ext cx="1081459" cy="49971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22395" y="3395050"/>
            <a:ext cx="1186929" cy="21014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22395" y="3914466"/>
            <a:ext cx="1186929" cy="12086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75465" y="4214430"/>
            <a:ext cx="1081459" cy="48616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41890" y="4548136"/>
            <a:ext cx="841451" cy="67326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No sign">
            <a:extLst>
              <a:ext uri="{FF2B5EF4-FFF2-40B4-BE49-F238E27FC236}">
                <a16:creationId xmlns:a16="http://schemas.microsoft.com/office/drawing/2014/main" id="{0BA45247-E8FF-48CA-B9BD-9A60994ACC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20994" y="1526984"/>
            <a:ext cx="613591" cy="613591"/>
          </a:xfrm>
          <a:prstGeom prst="rect">
            <a:avLst/>
          </a:prstGeom>
        </p:spPr>
      </p:pic>
      <p:pic>
        <p:nvPicPr>
          <p:cNvPr id="7" name="Graphic 6" descr="Transfer">
            <a:extLst>
              <a:ext uri="{FF2B5EF4-FFF2-40B4-BE49-F238E27FC236}">
                <a16:creationId xmlns:a16="http://schemas.microsoft.com/office/drawing/2014/main" id="{E06D547A-E65C-4B1B-AF2A-61AFC93425B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5628" y="3105472"/>
            <a:ext cx="499718" cy="499718"/>
          </a:xfrm>
          <a:prstGeom prst="rect">
            <a:avLst/>
          </a:prstGeom>
        </p:spPr>
      </p:pic>
      <p:pic>
        <p:nvPicPr>
          <p:cNvPr id="17" name="Graphic 16" descr="Monthly calendar">
            <a:extLst>
              <a:ext uri="{FF2B5EF4-FFF2-40B4-BE49-F238E27FC236}">
                <a16:creationId xmlns:a16="http://schemas.microsoft.com/office/drawing/2014/main" id="{BFF767C6-6E39-4945-BAB7-E3F89B0EAC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78107" y="2344219"/>
            <a:ext cx="525952" cy="525952"/>
          </a:xfrm>
          <a:prstGeom prst="rect">
            <a:avLst/>
          </a:prstGeom>
        </p:spPr>
      </p:pic>
      <p:pic>
        <p:nvPicPr>
          <p:cNvPr id="21" name="Graphic 20" descr="Knife">
            <a:extLst>
              <a:ext uri="{FF2B5EF4-FFF2-40B4-BE49-F238E27FC236}">
                <a16:creationId xmlns:a16="http://schemas.microsoft.com/office/drawing/2014/main" id="{996517D1-12F6-4B63-81AF-792C82324F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99232" y="5369335"/>
            <a:ext cx="457113" cy="457113"/>
          </a:xfrm>
          <a:prstGeom prst="rect">
            <a:avLst/>
          </a:prstGeom>
        </p:spPr>
      </p:pic>
      <p:pic>
        <p:nvPicPr>
          <p:cNvPr id="27" name="Graphic 26" descr="IV">
            <a:extLst>
              <a:ext uri="{FF2B5EF4-FFF2-40B4-BE49-F238E27FC236}">
                <a16:creationId xmlns:a16="http://schemas.microsoft.com/office/drawing/2014/main" id="{B62C5EBF-1510-4EAA-8A78-C45900268E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2406" y="3860335"/>
            <a:ext cx="486162" cy="486162"/>
          </a:xfrm>
          <a:prstGeom prst="rect">
            <a:avLst/>
          </a:prstGeom>
        </p:spPr>
      </p:pic>
      <p:pic>
        <p:nvPicPr>
          <p:cNvPr id="23" name="Graphic 22" descr="Marketing">
            <a:extLst>
              <a:ext uri="{FF2B5EF4-FFF2-40B4-BE49-F238E27FC236}">
                <a16:creationId xmlns:a16="http://schemas.microsoft.com/office/drawing/2014/main" id="{B7D83602-37B9-4C77-91DA-F53A851364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28946" y="4634909"/>
            <a:ext cx="491530" cy="49971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28954" y="2615979"/>
            <a:ext cx="2312935" cy="2218414"/>
          </a:xfrm>
          <a:prstGeom prst="ellipse">
            <a:avLst/>
          </a:prstGeom>
          <a:noFill/>
          <a:ln w="28575">
            <a:solidFill>
              <a:srgbClr val="0BA59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CE2-DA60-422E-8031-6C8AE90135AE}"/>
              </a:ext>
            </a:extLst>
          </p:cNvPr>
          <p:cNvSpPr txBox="1">
            <a:spLocks/>
          </p:cNvSpPr>
          <p:nvPr/>
        </p:nvSpPr>
        <p:spPr>
          <a:xfrm>
            <a:off x="838199" y="551147"/>
            <a:ext cx="11353801" cy="706229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i="0" kern="1200" smtClean="0">
                <a:solidFill>
                  <a:schemeClr val="tx1"/>
                </a:solidFill>
                <a:effectLst/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endParaRPr lang="en-US" sz="3200" cap="all" dirty="0">
              <a:solidFill>
                <a:srgbClr val="00B7E3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FB385F-7143-4D72-9478-5D1A7D325653}"/>
              </a:ext>
            </a:extLst>
          </p:cNvPr>
          <p:cNvGrpSpPr/>
          <p:nvPr/>
        </p:nvGrpSpPr>
        <p:grpSpPr>
          <a:xfrm>
            <a:off x="2860687" y="3954838"/>
            <a:ext cx="1136948" cy="1153545"/>
            <a:chOff x="2285781" y="4847654"/>
            <a:chExt cx="952480" cy="966132"/>
          </a:xfrm>
          <a:solidFill>
            <a:schemeClr val="accent2"/>
          </a:solidFill>
        </p:grpSpPr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06D4C647-95F0-4209-A20B-D83B6621EF7B}"/>
                </a:ext>
              </a:extLst>
            </p:cNvPr>
            <p:cNvSpPr/>
            <p:nvPr/>
          </p:nvSpPr>
          <p:spPr bwMode="auto">
            <a:xfrm>
              <a:off x="2346028" y="4908765"/>
              <a:ext cx="840592" cy="852640"/>
            </a:xfrm>
            <a:prstGeom prst="roundRect">
              <a:avLst/>
            </a:prstGeom>
            <a:grpFill/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43" name="Rounded Rectangle 14">
              <a:extLst>
                <a:ext uri="{FF2B5EF4-FFF2-40B4-BE49-F238E27FC236}">
                  <a16:creationId xmlns:a16="http://schemas.microsoft.com/office/drawing/2014/main" id="{A3B6FBBA-A42D-4388-AB14-754509876C45}"/>
                </a:ext>
              </a:extLst>
            </p:cNvPr>
            <p:cNvSpPr/>
            <p:nvPr/>
          </p:nvSpPr>
          <p:spPr bwMode="auto">
            <a:xfrm>
              <a:off x="2285781" y="4847654"/>
              <a:ext cx="952480" cy="966132"/>
            </a:xfrm>
            <a:prstGeom prst="roundRect">
              <a:avLst/>
            </a:prstGeom>
            <a:grp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D4BE3F-3304-4F6D-B511-96FBC144CA43}"/>
              </a:ext>
            </a:extLst>
          </p:cNvPr>
          <p:cNvGrpSpPr/>
          <p:nvPr/>
        </p:nvGrpSpPr>
        <p:grpSpPr>
          <a:xfrm>
            <a:off x="916790" y="1600666"/>
            <a:ext cx="1136948" cy="1153545"/>
            <a:chOff x="2285781" y="4847654"/>
            <a:chExt cx="952480" cy="966132"/>
          </a:xfrm>
          <a:solidFill>
            <a:schemeClr val="accent1"/>
          </a:solidFill>
        </p:grpSpPr>
        <p:sp>
          <p:nvSpPr>
            <p:cNvPr id="45" name="Rounded Rectangle 16">
              <a:extLst>
                <a:ext uri="{FF2B5EF4-FFF2-40B4-BE49-F238E27FC236}">
                  <a16:creationId xmlns:a16="http://schemas.microsoft.com/office/drawing/2014/main" id="{9C8519DC-D6A0-4E7B-A1D6-54BE80DD5910}"/>
                </a:ext>
              </a:extLst>
            </p:cNvPr>
            <p:cNvSpPr/>
            <p:nvPr/>
          </p:nvSpPr>
          <p:spPr bwMode="auto">
            <a:xfrm>
              <a:off x="2346028" y="4908765"/>
              <a:ext cx="840592" cy="852640"/>
            </a:xfrm>
            <a:prstGeom prst="roundRect">
              <a:avLst/>
            </a:prstGeom>
            <a:grpFill/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46" name="Rounded Rectangle 17">
              <a:extLst>
                <a:ext uri="{FF2B5EF4-FFF2-40B4-BE49-F238E27FC236}">
                  <a16:creationId xmlns:a16="http://schemas.microsoft.com/office/drawing/2014/main" id="{D6F2158B-9D05-40E1-B3E9-D5ACE1BE76B2}"/>
                </a:ext>
              </a:extLst>
            </p:cNvPr>
            <p:cNvSpPr/>
            <p:nvPr/>
          </p:nvSpPr>
          <p:spPr bwMode="auto">
            <a:xfrm>
              <a:off x="2285781" y="4847654"/>
              <a:ext cx="952480" cy="966132"/>
            </a:xfrm>
            <a:prstGeom prst="roundRect">
              <a:avLst/>
            </a:prstGeom>
            <a:grp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60B4AF-6947-47FD-9614-7BDE81BBE502}"/>
              </a:ext>
            </a:extLst>
          </p:cNvPr>
          <p:cNvCxnSpPr/>
          <p:nvPr/>
        </p:nvCxnSpPr>
        <p:spPr>
          <a:xfrm>
            <a:off x="0" y="3415782"/>
            <a:ext cx="1544820" cy="110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BAF16BD-13F7-417C-B795-1FF71A7ECA10}"/>
              </a:ext>
            </a:extLst>
          </p:cNvPr>
          <p:cNvSpPr txBox="1"/>
          <p:nvPr/>
        </p:nvSpPr>
        <p:spPr>
          <a:xfrm>
            <a:off x="2125652" y="1869513"/>
            <a:ext cx="2865091" cy="663753"/>
          </a:xfrm>
          <a:prstGeom prst="rect">
            <a:avLst/>
          </a:prstGeom>
          <a:noFill/>
        </p:spPr>
        <p:txBody>
          <a:bodyPr wrap="square" lIns="91422" tIns="45711" rIns="91422" bIns="45711" rtlCol="0" anchor="ctr">
            <a:spAutoFit/>
          </a:bodyPr>
          <a:lstStyle/>
          <a:p>
            <a:pPr marL="285750" lvl="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Completed residency</a:t>
            </a:r>
          </a:p>
          <a:p>
            <a:pPr marL="285750" lvl="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Joined SMG/SMCS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0699D9-9BA5-4C57-A129-F74522F00588}"/>
              </a:ext>
            </a:extLst>
          </p:cNvPr>
          <p:cNvCxnSpPr/>
          <p:nvPr/>
        </p:nvCxnSpPr>
        <p:spPr>
          <a:xfrm>
            <a:off x="1476035" y="2754211"/>
            <a:ext cx="18459" cy="67368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A66F595-4EA9-4615-A92C-7F2AAD3C2C08}"/>
              </a:ext>
            </a:extLst>
          </p:cNvPr>
          <p:cNvCxnSpPr>
            <a:stCxn id="63" idx="2"/>
            <a:endCxn id="64" idx="2"/>
          </p:cNvCxnSpPr>
          <p:nvPr/>
        </p:nvCxnSpPr>
        <p:spPr>
          <a:xfrm>
            <a:off x="1428719" y="3416883"/>
            <a:ext cx="1941868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1EA8AA-5CBD-4663-BD1B-50D17E09B772}"/>
              </a:ext>
            </a:extLst>
          </p:cNvPr>
          <p:cNvCxnSpPr/>
          <p:nvPr/>
        </p:nvCxnSpPr>
        <p:spPr>
          <a:xfrm>
            <a:off x="3428245" y="3415782"/>
            <a:ext cx="0" cy="564022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7E59F4E-2175-4C4C-9058-B319237D3ACE}"/>
              </a:ext>
            </a:extLst>
          </p:cNvPr>
          <p:cNvCxnSpPr>
            <a:stCxn id="64" idx="6"/>
            <a:endCxn id="65" idx="2"/>
          </p:cNvCxnSpPr>
          <p:nvPr/>
        </p:nvCxnSpPr>
        <p:spPr>
          <a:xfrm>
            <a:off x="3483680" y="3416883"/>
            <a:ext cx="3078753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79AA694-8179-4235-8358-496A8A48F774}"/>
              </a:ext>
            </a:extLst>
          </p:cNvPr>
          <p:cNvSpPr txBox="1"/>
          <p:nvPr/>
        </p:nvSpPr>
        <p:spPr>
          <a:xfrm>
            <a:off x="4068633" y="4381227"/>
            <a:ext cx="2348070" cy="313914"/>
          </a:xfrm>
          <a:prstGeom prst="rect">
            <a:avLst/>
          </a:prstGeom>
          <a:noFill/>
        </p:spPr>
        <p:txBody>
          <a:bodyPr wrap="square" lIns="91422" tIns="45711" rIns="91422" bIns="45711" rtlCol="0" anchor="ctr">
            <a:spAutoFit/>
          </a:bodyPr>
          <a:lstStyle/>
          <a:p>
            <a:pPr lvl="0" algn="ctr">
              <a:lnSpc>
                <a:spcPct val="8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</a:rPr>
              <a:t>da Vinci Xi Training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CB4E06-C31F-480E-BF21-73A908473210}"/>
              </a:ext>
            </a:extLst>
          </p:cNvPr>
          <p:cNvGrpSpPr/>
          <p:nvPr/>
        </p:nvGrpSpPr>
        <p:grpSpPr>
          <a:xfrm>
            <a:off x="6039993" y="1600666"/>
            <a:ext cx="1136948" cy="1153545"/>
            <a:chOff x="2285781" y="4847654"/>
            <a:chExt cx="952480" cy="966132"/>
          </a:xfrm>
          <a:solidFill>
            <a:schemeClr val="accent5"/>
          </a:solidFill>
        </p:grpSpPr>
        <p:sp>
          <p:nvSpPr>
            <p:cNvPr id="55" name="Rounded Rectangle 42">
              <a:extLst>
                <a:ext uri="{FF2B5EF4-FFF2-40B4-BE49-F238E27FC236}">
                  <a16:creationId xmlns:a16="http://schemas.microsoft.com/office/drawing/2014/main" id="{C2D0C96F-9BBD-4E62-8B96-0E39B4A4F45D}"/>
                </a:ext>
              </a:extLst>
            </p:cNvPr>
            <p:cNvSpPr/>
            <p:nvPr/>
          </p:nvSpPr>
          <p:spPr bwMode="auto">
            <a:xfrm>
              <a:off x="2346028" y="4908765"/>
              <a:ext cx="840592" cy="852640"/>
            </a:xfrm>
            <a:prstGeom prst="roundRect">
              <a:avLst/>
            </a:prstGeom>
            <a:grpFill/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  <p:sp>
          <p:nvSpPr>
            <p:cNvPr id="56" name="Rounded Rectangle 43">
              <a:extLst>
                <a:ext uri="{FF2B5EF4-FFF2-40B4-BE49-F238E27FC236}">
                  <a16:creationId xmlns:a16="http://schemas.microsoft.com/office/drawing/2014/main" id="{FAEC2F09-95AE-416C-A795-DF709F5B5281}"/>
                </a:ext>
              </a:extLst>
            </p:cNvPr>
            <p:cNvSpPr/>
            <p:nvPr/>
          </p:nvSpPr>
          <p:spPr bwMode="auto">
            <a:xfrm>
              <a:off x="2285781" y="4847654"/>
              <a:ext cx="952480" cy="966132"/>
            </a:xfrm>
            <a:prstGeom prst="roundRect">
              <a:avLst/>
            </a:prstGeom>
            <a:grp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/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25F706-318A-41B4-8F83-005073E11DC4}"/>
              </a:ext>
            </a:extLst>
          </p:cNvPr>
          <p:cNvCxnSpPr/>
          <p:nvPr/>
        </p:nvCxnSpPr>
        <p:spPr>
          <a:xfrm>
            <a:off x="6599238" y="2754211"/>
            <a:ext cx="18459" cy="673683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CCD3F65-4E2A-49B1-9BD2-AF6EC3382B1E}"/>
              </a:ext>
            </a:extLst>
          </p:cNvPr>
          <p:cNvSpPr txBox="1"/>
          <p:nvPr/>
        </p:nvSpPr>
        <p:spPr>
          <a:xfrm>
            <a:off x="1132874" y="2034559"/>
            <a:ext cx="723239" cy="289741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2002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1DF325-7719-49E5-8424-9E4A849D97D0}"/>
              </a:ext>
            </a:extLst>
          </p:cNvPr>
          <p:cNvSpPr txBox="1"/>
          <p:nvPr/>
        </p:nvSpPr>
        <p:spPr>
          <a:xfrm>
            <a:off x="3071521" y="4386741"/>
            <a:ext cx="723239" cy="289741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2015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28AA7B-5E7D-4686-9320-BB1681E7558F}"/>
              </a:ext>
            </a:extLst>
          </p:cNvPr>
          <p:cNvSpPr txBox="1"/>
          <p:nvPr/>
        </p:nvSpPr>
        <p:spPr>
          <a:xfrm>
            <a:off x="7234886" y="2048179"/>
            <a:ext cx="4139565" cy="258514"/>
          </a:xfrm>
          <a:prstGeom prst="rect">
            <a:avLst/>
          </a:prstGeom>
          <a:noFill/>
        </p:spPr>
        <p:txBody>
          <a:bodyPr wrap="square" lIns="91422" tIns="45711" rIns="91422" bIns="45711" rtlCol="0" anchor="ctr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en-US" b="1" dirty="0">
                <a:solidFill>
                  <a:prstClr val="black"/>
                </a:solidFill>
              </a:rPr>
              <a:t>Medical Director of Robotic Surgery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6FB187-EDBC-4CFD-AEAD-5D30B9298E99}"/>
              </a:ext>
            </a:extLst>
          </p:cNvPr>
          <p:cNvSpPr txBox="1"/>
          <p:nvPr/>
        </p:nvSpPr>
        <p:spPr>
          <a:xfrm>
            <a:off x="6243511" y="2026832"/>
            <a:ext cx="723239" cy="289741"/>
          </a:xfrm>
          <a:prstGeom prst="rect">
            <a:avLst/>
          </a:prstGeom>
          <a:noFill/>
        </p:spPr>
        <p:txBody>
          <a:bodyPr wrap="none" lIns="91422" tIns="45711" rIns="91422" bIns="45711" rtlCol="0" anchor="ctr">
            <a:spAutoFit/>
          </a:bodyPr>
          <a:lstStyle/>
          <a:p>
            <a:pPr lvl="0" algn="ctr">
              <a:lnSpc>
                <a:spcPct val="6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2017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30F51E6-4FE2-410A-B9EF-C07099FA8A01}"/>
              </a:ext>
            </a:extLst>
          </p:cNvPr>
          <p:cNvSpPr/>
          <p:nvPr/>
        </p:nvSpPr>
        <p:spPr>
          <a:xfrm>
            <a:off x="1428719" y="3360322"/>
            <a:ext cx="113093" cy="11312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A742E2B-7436-453C-A3A2-1565941B3045}"/>
              </a:ext>
            </a:extLst>
          </p:cNvPr>
          <p:cNvSpPr/>
          <p:nvPr/>
        </p:nvSpPr>
        <p:spPr>
          <a:xfrm>
            <a:off x="3370587" y="3360322"/>
            <a:ext cx="113093" cy="113122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AEC06DB-E73B-47CA-AD5C-F9F7A24BE2E9}"/>
              </a:ext>
            </a:extLst>
          </p:cNvPr>
          <p:cNvSpPr/>
          <p:nvPr/>
        </p:nvSpPr>
        <p:spPr>
          <a:xfrm>
            <a:off x="6562433" y="3360322"/>
            <a:ext cx="113093" cy="113122"/>
          </a:xfrm>
          <a:prstGeom prst="ellipse">
            <a:avLst/>
          </a:prstGeom>
          <a:solidFill>
            <a:srgbClr val="EB6A26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id-ID" sz="9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19E4E-8C1E-49CB-A1AC-C9DE65EC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1008"/>
            <a:ext cx="11361783" cy="1033226"/>
          </a:xfrm>
        </p:spPr>
        <p:txBody>
          <a:bodyPr>
            <a:normAutofit/>
          </a:bodyPr>
          <a:lstStyle/>
          <a:p>
            <a:r>
              <a:rPr lang="pt-BR" dirty="0"/>
              <a:t>ABOUT ME</a:t>
            </a:r>
            <a:endParaRPr lang="en-US" dirty="0"/>
          </a:p>
        </p:txBody>
      </p:sp>
      <p:pic>
        <p:nvPicPr>
          <p:cNvPr id="35" name="Picture 34" descr="Sutter Medical Center in Sacramento, CA - Rankings, Ratings &amp; Photos | US News Best Hospitals">
            <a:extLst>
              <a:ext uri="{FF2B5EF4-FFF2-40B4-BE49-F238E27FC236}">
                <a16:creationId xmlns:a16="http://schemas.microsoft.com/office/drawing/2014/main" id="{E2122984-AF4E-4B15-B1B0-2D39B09D2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4" y="3624969"/>
            <a:ext cx="1646386" cy="1234790"/>
          </a:xfrm>
          <a:prstGeom prst="rect">
            <a:avLst/>
          </a:prstGeom>
        </p:spPr>
      </p:pic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199347"/>
              </p:ext>
            </p:extLst>
          </p:nvPr>
        </p:nvGraphicFramePr>
        <p:xfrm>
          <a:off x="6562433" y="3624969"/>
          <a:ext cx="5357868" cy="26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36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Graphic spid="3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41" y="3086370"/>
            <a:ext cx="3769937" cy="29192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804" y="2864813"/>
            <a:ext cx="3769937" cy="29057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431" y="2629719"/>
            <a:ext cx="3770265" cy="29160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8349" y="2442378"/>
            <a:ext cx="3769937" cy="29151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4028" y="2198523"/>
            <a:ext cx="3765176" cy="2906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9707" y="1956182"/>
            <a:ext cx="3765176" cy="29128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387" y="1679621"/>
            <a:ext cx="3765175" cy="29090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438" y="1530929"/>
            <a:ext cx="3197588" cy="41504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986642" y="1679621"/>
            <a:ext cx="3488035" cy="45259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10DAC-4144-4FD5-A936-D74A09FD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Robotic Surgery Advanced Surgical Scrub Role Policy</a:t>
            </a:r>
          </a:p>
        </p:txBody>
      </p:sp>
    </p:spTree>
    <p:extLst>
      <p:ext uri="{BB962C8B-B14F-4D97-AF65-F5344CB8AC3E}">
        <p14:creationId xmlns:p14="http://schemas.microsoft.com/office/powerpoint/2010/main" val="20798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AAA3"/>
                </a:solidFill>
              </a:rPr>
              <a:t>Robotic FIRST Assistant in-house learning Program</a:t>
            </a:r>
          </a:p>
        </p:txBody>
      </p:sp>
      <p:pic>
        <p:nvPicPr>
          <p:cNvPr id="4" name="Picture 3" descr="A doctor attending to a patient&#10;&#10;Description automatically generated with low confidence">
            <a:extLst>
              <a:ext uri="{FF2B5EF4-FFF2-40B4-BE49-F238E27FC236}">
                <a16:creationId xmlns:a16="http://schemas.microsoft.com/office/drawing/2014/main" id="{FC833470-100A-4DF6-837E-305490D2C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2"/>
          <a:stretch/>
        </p:blipFill>
        <p:spPr>
          <a:xfrm>
            <a:off x="935945" y="1625962"/>
            <a:ext cx="5160055" cy="4202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BBB1DD-FBAE-4A0B-9797-B9D752A63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202" y="1184813"/>
            <a:ext cx="5660503" cy="5084858"/>
          </a:xfrm>
          <a:prstGeom prst="rect">
            <a:avLst/>
          </a:prstGeom>
          <a:ln>
            <a:solidFill>
              <a:srgbClr val="00AAA3"/>
            </a:solidFill>
          </a:ln>
        </p:spPr>
      </p:pic>
    </p:spTree>
    <p:extLst>
      <p:ext uri="{BB962C8B-B14F-4D97-AF65-F5344CB8AC3E}">
        <p14:creationId xmlns:p14="http://schemas.microsoft.com/office/powerpoint/2010/main" val="3517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Pillars of Program Excellence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12303" y="1658582"/>
            <a:ext cx="3377389" cy="1794762"/>
            <a:chOff x="539397" y="1337122"/>
            <a:chExt cx="3422220" cy="1794762"/>
          </a:xfrm>
          <a:solidFill>
            <a:srgbClr val="00AAA3"/>
          </a:solidFill>
        </p:grpSpPr>
        <p:sp>
          <p:nvSpPr>
            <p:cNvPr id="15" name="Rectangle 14"/>
            <p:cNvSpPr/>
            <p:nvPr/>
          </p:nvSpPr>
          <p:spPr>
            <a:xfrm>
              <a:off x="539400" y="1337122"/>
              <a:ext cx="3422217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397" y="1521187"/>
              <a:ext cx="3337427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1313" indent="-341313" algn="ctr"/>
              <a:r>
                <a:rPr lang="en-US" sz="3600" dirty="0">
                  <a:solidFill>
                    <a:srgbClr val="FFFFFF"/>
                  </a:solidFill>
                </a:rPr>
                <a:t> Executive Leadership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2308" y="1658582"/>
            <a:ext cx="3377386" cy="1794762"/>
            <a:chOff x="4323484" y="1337122"/>
            <a:chExt cx="3422215" cy="1794762"/>
          </a:xfrm>
          <a:solidFill>
            <a:srgbClr val="00AAA3"/>
          </a:solidFill>
        </p:grpSpPr>
        <p:sp>
          <p:nvSpPr>
            <p:cNvPr id="16" name="Rectangle 15"/>
            <p:cNvSpPr/>
            <p:nvPr/>
          </p:nvSpPr>
          <p:spPr>
            <a:xfrm>
              <a:off x="4323484" y="1337122"/>
              <a:ext cx="3422215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33007" y="1521187"/>
              <a:ext cx="341269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Clinical Excellence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9729" y="1658582"/>
            <a:ext cx="3377389" cy="1794762"/>
            <a:chOff x="8098040" y="1337122"/>
            <a:chExt cx="3422217" cy="1794762"/>
          </a:xfrm>
          <a:solidFill>
            <a:srgbClr val="00AAA3"/>
          </a:solidFill>
        </p:grpSpPr>
        <p:sp>
          <p:nvSpPr>
            <p:cNvPr id="14" name="Rectangle 13"/>
            <p:cNvSpPr/>
            <p:nvPr/>
          </p:nvSpPr>
          <p:spPr>
            <a:xfrm>
              <a:off x="8098040" y="1337122"/>
              <a:ext cx="3422214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07567" y="1521187"/>
              <a:ext cx="3412690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 Operational Excellence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6FEC0-0E88-4AC3-AEA8-DC9FF5A9908B}"/>
              </a:ext>
            </a:extLst>
          </p:cNvPr>
          <p:cNvSpPr/>
          <p:nvPr/>
        </p:nvSpPr>
        <p:spPr>
          <a:xfrm>
            <a:off x="891859" y="1658582"/>
            <a:ext cx="3387835" cy="1794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CC3142-F81F-42CD-B757-CE3C024D2E61}"/>
              </a:ext>
            </a:extLst>
          </p:cNvPr>
          <p:cNvSpPr/>
          <p:nvPr/>
        </p:nvSpPr>
        <p:spPr>
          <a:xfrm>
            <a:off x="7907081" y="1658582"/>
            <a:ext cx="3387835" cy="1794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4407-1BD0-4DAA-AAD3-6D05B57B395B}"/>
              </a:ext>
            </a:extLst>
          </p:cNvPr>
          <p:cNvSpPr txBox="1"/>
          <p:nvPr/>
        </p:nvSpPr>
        <p:spPr>
          <a:xfrm>
            <a:off x="2740690" y="4279900"/>
            <a:ext cx="6662530" cy="1487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1158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Lower OR cost/case​</a:t>
            </a:r>
          </a:p>
          <a:p>
            <a:pPr marL="230188" indent="-1158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OR team support</a:t>
            </a:r>
          </a:p>
          <a:p>
            <a:pPr marL="230188" indent="-1158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Case support: FCOTS, TOT, block time</a:t>
            </a:r>
            <a:endParaRPr lang="en-US" sz="2000" dirty="0"/>
          </a:p>
        </p:txBody>
      </p:sp>
      <p:pic>
        <p:nvPicPr>
          <p:cNvPr id="19" name="Picture 18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0FB6F57F-B062-4BD2-8E2A-1238EADD6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38" y="-51863"/>
            <a:ext cx="2149261" cy="16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6722612"/>
              </p:ext>
            </p:extLst>
          </p:nvPr>
        </p:nvGraphicFramePr>
        <p:xfrm>
          <a:off x="708253" y="1235175"/>
          <a:ext cx="11263128" cy="5256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 descr="DNA">
            <a:extLst>
              <a:ext uri="{FF2B5EF4-FFF2-40B4-BE49-F238E27FC236}">
                <a16:creationId xmlns:a16="http://schemas.microsoft.com/office/drawing/2014/main" id="{BDCED699-3B30-44E3-9AD8-E4F3FEAF8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218" y="5622825"/>
            <a:ext cx="590590" cy="59059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A9A0"/>
                </a:solidFill>
              </a:rPr>
              <a:t>Operational Excellence Considerations</a:t>
            </a:r>
          </a:p>
        </p:txBody>
      </p:sp>
      <p:pic>
        <p:nvPicPr>
          <p:cNvPr id="8" name="Graphic 7" descr="Monthly calendar">
            <a:extLst>
              <a:ext uri="{FF2B5EF4-FFF2-40B4-BE49-F238E27FC236}">
                <a16:creationId xmlns:a16="http://schemas.microsoft.com/office/drawing/2014/main" id="{F7000E78-4DCD-4D30-955E-8B0EE4F70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0218" y="1446462"/>
            <a:ext cx="590590" cy="590590"/>
          </a:xfrm>
          <a:prstGeom prst="rect">
            <a:avLst/>
          </a:prstGeom>
        </p:spPr>
      </p:pic>
      <p:pic>
        <p:nvPicPr>
          <p:cNvPr id="12" name="Graphic 11" descr="Schoolhouse">
            <a:extLst>
              <a:ext uri="{FF2B5EF4-FFF2-40B4-BE49-F238E27FC236}">
                <a16:creationId xmlns:a16="http://schemas.microsoft.com/office/drawing/2014/main" id="{12EAD70F-1BF3-4ED0-A0FC-76FFD6A02A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3697" y="3117092"/>
            <a:ext cx="590591" cy="590591"/>
          </a:xfrm>
          <a:prstGeom prst="rect">
            <a:avLst/>
          </a:prstGeom>
        </p:spPr>
      </p:pic>
      <p:pic>
        <p:nvPicPr>
          <p:cNvPr id="14" name="Graphic 13" descr="Watch">
            <a:extLst>
              <a:ext uri="{FF2B5EF4-FFF2-40B4-BE49-F238E27FC236}">
                <a16:creationId xmlns:a16="http://schemas.microsoft.com/office/drawing/2014/main" id="{3D07A0A9-2A15-45B7-BA23-F9884CC131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69065" y="4804139"/>
            <a:ext cx="590592" cy="590592"/>
          </a:xfrm>
          <a:prstGeom prst="rect">
            <a:avLst/>
          </a:prstGeom>
        </p:spPr>
      </p:pic>
      <p:pic>
        <p:nvPicPr>
          <p:cNvPr id="16" name="Graphic 15" descr="Bar chart">
            <a:extLst>
              <a:ext uri="{FF2B5EF4-FFF2-40B4-BE49-F238E27FC236}">
                <a16:creationId xmlns:a16="http://schemas.microsoft.com/office/drawing/2014/main" id="{5FD88FC0-7EE7-4EFD-A42F-27D308DBF3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63697" y="3985453"/>
            <a:ext cx="590592" cy="590592"/>
          </a:xfrm>
          <a:prstGeom prst="rect">
            <a:avLst/>
          </a:prstGeom>
        </p:spPr>
      </p:pic>
      <p:pic>
        <p:nvPicPr>
          <p:cNvPr id="18" name="Graphic 17" descr="Target Audience">
            <a:extLst>
              <a:ext uri="{FF2B5EF4-FFF2-40B4-BE49-F238E27FC236}">
                <a16:creationId xmlns:a16="http://schemas.microsoft.com/office/drawing/2014/main" id="{C0E30D91-EADD-418A-81A4-583C25A846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69065" y="2298240"/>
            <a:ext cx="590592" cy="5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363" y="2700702"/>
            <a:ext cx="8276153" cy="22295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0" dirty="0">
                <a:solidFill>
                  <a:srgbClr val="00AAA3"/>
                </a:solidFill>
                <a:latin typeface="+mn-lt"/>
              </a:rPr>
              <a:t>Start with the fundamentals:  </a:t>
            </a:r>
            <a:br>
              <a:rPr lang="en-US" sz="3200" b="0" dirty="0">
                <a:solidFill>
                  <a:srgbClr val="00AAA3"/>
                </a:solidFill>
                <a:latin typeface="+mn-lt"/>
              </a:rPr>
            </a:br>
            <a:r>
              <a:rPr lang="en-US" sz="3200" b="0" dirty="0">
                <a:solidFill>
                  <a:srgbClr val="00AAA3"/>
                </a:solidFill>
                <a:latin typeface="+mn-lt"/>
              </a:rPr>
              <a:t>You must have a solid foundation!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04A976-EF57-4BDA-A69F-B77C5AA19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2363" y="1542334"/>
            <a:ext cx="8276153" cy="15001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AAA3"/>
                </a:solidFill>
              </a:rPr>
              <a:t>ROBOTIC STEERING COMMITTEE</a:t>
            </a:r>
          </a:p>
        </p:txBody>
      </p:sp>
    </p:spTree>
    <p:extLst>
      <p:ext uri="{BB962C8B-B14F-4D97-AF65-F5344CB8AC3E}">
        <p14:creationId xmlns:p14="http://schemas.microsoft.com/office/powerpoint/2010/main" val="242182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3160258"/>
              </p:ext>
            </p:extLst>
          </p:nvPr>
        </p:nvGraphicFramePr>
        <p:xfrm>
          <a:off x="508000" y="1397876"/>
          <a:ext cx="11684000" cy="504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Robotic Steering Committee</a:t>
            </a:r>
          </a:p>
        </p:txBody>
      </p:sp>
      <p:pic>
        <p:nvPicPr>
          <p:cNvPr id="5" name="Graphic 4" descr="Document">
            <a:extLst>
              <a:ext uri="{FF2B5EF4-FFF2-40B4-BE49-F238E27FC236}">
                <a16:creationId xmlns:a16="http://schemas.microsoft.com/office/drawing/2014/main" id="{508262E4-D5C9-4065-AF6F-40FC1B6296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502" y="3372827"/>
            <a:ext cx="570523" cy="570523"/>
          </a:xfrm>
          <a:prstGeom prst="rect">
            <a:avLst/>
          </a:prstGeom>
        </p:spPr>
      </p:pic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9CB1A23F-E985-4EB4-8777-558808D82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851" y="2077183"/>
            <a:ext cx="519724" cy="519724"/>
          </a:xfrm>
          <a:prstGeom prst="rect">
            <a:avLst/>
          </a:prstGeom>
        </p:spPr>
      </p:pic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59DAD968-C0D3-43BE-8229-12D13BC573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3329" y="1447800"/>
            <a:ext cx="519724" cy="519724"/>
          </a:xfrm>
          <a:prstGeom prst="rect">
            <a:avLst/>
          </a:prstGeom>
        </p:spPr>
      </p:pic>
      <p:pic>
        <p:nvPicPr>
          <p:cNvPr id="13" name="Graphic 12" descr="Bar graph with upward trend">
            <a:extLst>
              <a:ext uri="{FF2B5EF4-FFF2-40B4-BE49-F238E27FC236}">
                <a16:creationId xmlns:a16="http://schemas.microsoft.com/office/drawing/2014/main" id="{6D2CDE01-A834-4F35-9413-4956723C97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6120" y="4624882"/>
            <a:ext cx="570523" cy="570523"/>
          </a:xfrm>
          <a:prstGeom prst="rect">
            <a:avLst/>
          </a:prstGeom>
        </p:spPr>
      </p:pic>
      <p:pic>
        <p:nvPicPr>
          <p:cNvPr id="15" name="Graphic 14" descr="Monthly calendar">
            <a:extLst>
              <a:ext uri="{FF2B5EF4-FFF2-40B4-BE49-F238E27FC236}">
                <a16:creationId xmlns:a16="http://schemas.microsoft.com/office/drawing/2014/main" id="{0317ECA6-D6F4-4717-AFD7-8295C9B800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2529" y="2708198"/>
            <a:ext cx="570524" cy="570524"/>
          </a:xfrm>
          <a:prstGeom prst="rect">
            <a:avLst/>
          </a:prstGeom>
        </p:spPr>
      </p:pic>
      <p:pic>
        <p:nvPicPr>
          <p:cNvPr id="17" name="Graphic 16" descr="Diploma">
            <a:extLst>
              <a:ext uri="{FF2B5EF4-FFF2-40B4-BE49-F238E27FC236}">
                <a16:creationId xmlns:a16="http://schemas.microsoft.com/office/drawing/2014/main" id="{075D2E8B-2F01-470E-BEE6-E20040BEC14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8502" y="5872123"/>
            <a:ext cx="519724" cy="519724"/>
          </a:xfrm>
          <a:prstGeom prst="rect">
            <a:avLst/>
          </a:prstGeom>
        </p:spPr>
      </p:pic>
      <p:pic>
        <p:nvPicPr>
          <p:cNvPr id="19" name="Graphic 18" descr="Boardroom">
            <a:extLst>
              <a:ext uri="{FF2B5EF4-FFF2-40B4-BE49-F238E27FC236}">
                <a16:creationId xmlns:a16="http://schemas.microsoft.com/office/drawing/2014/main" id="{7EEB0E43-1575-487C-8138-531588A67D3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6119" y="5229147"/>
            <a:ext cx="570523" cy="570523"/>
          </a:xfrm>
          <a:prstGeom prst="rect">
            <a:avLst/>
          </a:prstGeom>
        </p:spPr>
      </p:pic>
      <p:pic>
        <p:nvPicPr>
          <p:cNvPr id="21" name="Graphic 20" descr="List RTL">
            <a:extLst>
              <a:ext uri="{FF2B5EF4-FFF2-40B4-BE49-F238E27FC236}">
                <a16:creationId xmlns:a16="http://schemas.microsoft.com/office/drawing/2014/main" id="{3DACFF39-DB93-4E6E-B0C6-A92D8FAC922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9710" y="3968673"/>
            <a:ext cx="570523" cy="57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AAA3"/>
                </a:solidFill>
              </a:rPr>
              <a:t>Steering Committee Charter</a:t>
            </a:r>
            <a:br>
              <a:rPr lang="en-US" sz="4000" dirty="0">
                <a:solidFill>
                  <a:srgbClr val="00AAA3"/>
                </a:solidFill>
              </a:rPr>
            </a:br>
            <a:r>
              <a:rPr lang="en-US" sz="2400" dirty="0"/>
              <a:t>STRUCTURE, MEMBERSHIP AND PURPOSE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7" y="1691640"/>
            <a:ext cx="3572538" cy="462266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4284345" y="1691640"/>
            <a:ext cx="3623310" cy="4626954"/>
            <a:chOff x="5348472" y="120156"/>
            <a:chExt cx="5128504" cy="6617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8472" y="120156"/>
              <a:ext cx="5128504" cy="59239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8472" y="6044071"/>
              <a:ext cx="5128504" cy="53027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8472" y="6574345"/>
              <a:ext cx="5128504" cy="16300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9" name="Rectangle 6">
            <a:extLst>
              <a:ext uri="{FF2B5EF4-FFF2-40B4-BE49-F238E27FC236}">
                <a16:creationId xmlns:a16="http://schemas.microsoft.com/office/drawing/2014/main" id="{47A3D8DE-0835-4D56-B843-27E449633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367" y="3688255"/>
            <a:ext cx="3669883" cy="345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prstClr val="black"/>
                </a:solidFill>
              </a:rPr>
              <a:t>Roles &amp; Relationships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B034109-75D3-4E46-9DE6-1BAC474015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33757" y="3073178"/>
            <a:ext cx="3672493" cy="345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</a:rPr>
              <a:t>Activities &amp; Responsibilities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ABDE122E-6FD3-4FC2-A8D9-0D3B0480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829" y="3812288"/>
            <a:ext cx="2204003" cy="13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980A2-202C-460D-95C9-AB82BF0294F3}"/>
              </a:ext>
            </a:extLst>
          </p:cNvPr>
          <p:cNvSpPr/>
          <p:nvPr/>
        </p:nvSpPr>
        <p:spPr>
          <a:xfrm>
            <a:off x="6700601" y="5164964"/>
            <a:ext cx="2089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32BE1-6352-408C-91CE-2556F2056642}"/>
              </a:ext>
            </a:extLst>
          </p:cNvPr>
          <p:cNvSpPr/>
          <p:nvPr/>
        </p:nvSpPr>
        <p:spPr>
          <a:xfrm>
            <a:off x="4929811" y="572046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6425246D-4957-4E53-98C9-14BB8B955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306" y="4298048"/>
            <a:ext cx="3675944" cy="3214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</a:rPr>
              <a:t>Committee Members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E853503D-F761-483A-A328-5C9083A96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306" y="4843496"/>
            <a:ext cx="3675944" cy="3214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</a:rPr>
              <a:t>Operating Rules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64799EA2-9E41-4141-A7E2-47A46C8C4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0306" y="2487706"/>
            <a:ext cx="3675944" cy="3214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prstClr val="black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24901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2124" y="1343298"/>
            <a:ext cx="5680342" cy="4947728"/>
          </a:xfrm>
          <a:prstGeom prst="rect">
            <a:avLst/>
          </a:prstGeom>
          <a:ln>
            <a:solidFill>
              <a:srgbClr val="00AAA3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AAA3"/>
                </a:solidFill>
              </a:rPr>
              <a:t>Robot </a:t>
            </a:r>
            <a:r>
              <a:rPr lang="en-US" dirty="0">
                <a:solidFill>
                  <a:srgbClr val="00AAA3"/>
                </a:solidFill>
              </a:rPr>
              <a:t>Downtime Prioritization Guideline</a:t>
            </a:r>
          </a:p>
        </p:txBody>
      </p:sp>
      <p:pic>
        <p:nvPicPr>
          <p:cNvPr id="7" name="Picture 6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24919055-35D1-4C2C-8841-BB3576CAD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02" y="1638014"/>
            <a:ext cx="5803798" cy="435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0"/>
          <p:cNvSpPr/>
          <p:nvPr/>
        </p:nvSpPr>
        <p:spPr>
          <a:xfrm>
            <a:off x="841622" y="2897699"/>
            <a:ext cx="10157304" cy="3303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/>
          </a:p>
        </p:txBody>
      </p:sp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F342B700-8BAF-4FA1-B7F7-7CA2E4725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18" y="2979523"/>
            <a:ext cx="10168708" cy="32219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2667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Dedicated robotic rooms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2667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Limited number of blocks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2667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scheduling efficiencies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2667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 and support after hours and weekends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2667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Emergent case staffing mainstream</a:t>
            </a:r>
          </a:p>
          <a:p>
            <a:pPr algn="ctr">
              <a:lnSpc>
                <a:spcPct val="150000"/>
              </a:lnSpc>
            </a:pPr>
            <a:endParaRPr lang="en-US" sz="26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Robotic block time and utilization</a:t>
            </a:r>
          </a:p>
        </p:txBody>
      </p:sp>
      <p:sp>
        <p:nvSpPr>
          <p:cNvPr id="7" name="Прямоугольник 13"/>
          <p:cNvSpPr/>
          <p:nvPr/>
        </p:nvSpPr>
        <p:spPr>
          <a:xfrm>
            <a:off x="4661125" y="1716599"/>
            <a:ext cx="2562676" cy="11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10" name="Прямоугольник 11"/>
          <p:cNvSpPr/>
          <p:nvPr/>
        </p:nvSpPr>
        <p:spPr>
          <a:xfrm>
            <a:off x="1070317" y="1716599"/>
            <a:ext cx="2443424" cy="1181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</a:p>
        </p:txBody>
      </p:sp>
      <p:sp>
        <p:nvSpPr>
          <p:cNvPr id="13" name="Прямоугольник 14"/>
          <p:cNvSpPr/>
          <p:nvPr/>
        </p:nvSpPr>
        <p:spPr>
          <a:xfrm>
            <a:off x="8231044" y="1716599"/>
            <a:ext cx="2418973" cy="1181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732949" y="2153913"/>
            <a:ext cx="743131" cy="33673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ight Arrow 7"/>
          <p:cNvSpPr/>
          <p:nvPr/>
        </p:nvSpPr>
        <p:spPr>
          <a:xfrm>
            <a:off x="7355857" y="2153913"/>
            <a:ext cx="743131" cy="33673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373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41" y="146554"/>
            <a:ext cx="6386687" cy="1362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BLOCK TIME EXPECTATIONS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068A06-DE13-4016-BB68-F06574277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9141" y="1560093"/>
            <a:ext cx="6060017" cy="4913152"/>
          </a:xfrm>
        </p:spPr>
        <p:txBody>
          <a:bodyPr/>
          <a:lstStyle/>
          <a:p>
            <a:pPr marL="341313" indent="-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clear definitions, guidelines, and expectations from the start</a:t>
            </a:r>
          </a:p>
          <a:p>
            <a:pPr marL="341313" indent="-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Robotic Steering Committee collaborates with the ORs block utilization review committee</a:t>
            </a:r>
          </a:p>
          <a:p>
            <a:pPr marL="341313" indent="-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Tracking case length times</a:t>
            </a:r>
          </a:p>
          <a:p>
            <a:pPr marL="341313" indent="-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of average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case times for future scheduling </a:t>
            </a:r>
          </a:p>
          <a:p>
            <a:pPr marL="341313" indent="-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OR availability for emergent cases and add-on’s </a:t>
            </a:r>
          </a:p>
          <a:p>
            <a:pPr marL="341313" indent="-3413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Block release updates: communication plan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646863"/>
            <a:ext cx="261938" cy="139700"/>
          </a:xfrm>
        </p:spPr>
        <p:txBody>
          <a:bodyPr/>
          <a:lstStyle/>
          <a:p>
            <a:fld id="{253C65C2-8AD8-DD4F-B20A-0AB0F8F21A4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4C9002-5070-4182-8F90-7E7A5A648113}"/>
              </a:ext>
            </a:extLst>
          </p:cNvPr>
          <p:cNvGrpSpPr/>
          <p:nvPr/>
        </p:nvGrpSpPr>
        <p:grpSpPr>
          <a:xfrm>
            <a:off x="243417" y="953588"/>
            <a:ext cx="4420023" cy="661369"/>
            <a:chOff x="14005343" y="990601"/>
            <a:chExt cx="9384882" cy="1808341"/>
          </a:xfrm>
          <a:solidFill>
            <a:schemeClr val="bg1">
              <a:lumMod val="85000"/>
            </a:schemeClr>
          </a:solidFill>
        </p:grpSpPr>
        <p:sp>
          <p:nvSpPr>
            <p:cNvPr id="8" name="Прямоугольник 34">
              <a:extLst>
                <a:ext uri="{FF2B5EF4-FFF2-40B4-BE49-F238E27FC236}">
                  <a16:creationId xmlns:a16="http://schemas.microsoft.com/office/drawing/2014/main" id="{6A94078D-C910-4BE1-AA1F-F02E64269C56}"/>
                </a:ext>
              </a:extLst>
            </p:cNvPr>
            <p:cNvSpPr/>
            <p:nvPr/>
          </p:nvSpPr>
          <p:spPr>
            <a:xfrm>
              <a:off x="14005343" y="990601"/>
              <a:ext cx="9384882" cy="1808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43D5E9-CBC5-4E8B-9479-90B565496183}"/>
                </a:ext>
              </a:extLst>
            </p:cNvPr>
            <p:cNvSpPr txBox="1"/>
            <p:nvPr/>
          </p:nvSpPr>
          <p:spPr>
            <a:xfrm>
              <a:off x="14543406" y="1556903"/>
              <a:ext cx="8585173" cy="1060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Goal = 80% block utilization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52EB24-3EF1-4372-9C43-D9D0FE793F57}"/>
              </a:ext>
            </a:extLst>
          </p:cNvPr>
          <p:cNvGrpSpPr/>
          <p:nvPr/>
        </p:nvGrpSpPr>
        <p:grpSpPr>
          <a:xfrm>
            <a:off x="238820" y="1798294"/>
            <a:ext cx="4420022" cy="751528"/>
            <a:chOff x="14005343" y="3889029"/>
            <a:chExt cx="9384882" cy="1808341"/>
          </a:xfrm>
          <a:solidFill>
            <a:schemeClr val="bg1">
              <a:lumMod val="85000"/>
            </a:schemeClr>
          </a:solidFill>
        </p:grpSpPr>
        <p:sp>
          <p:nvSpPr>
            <p:cNvPr id="11" name="Прямоугольник 37">
              <a:extLst>
                <a:ext uri="{FF2B5EF4-FFF2-40B4-BE49-F238E27FC236}">
                  <a16:creationId xmlns:a16="http://schemas.microsoft.com/office/drawing/2014/main" id="{BB5FA295-15E3-4A82-9D08-4DD2329845C7}"/>
                </a:ext>
              </a:extLst>
            </p:cNvPr>
            <p:cNvSpPr/>
            <p:nvPr/>
          </p:nvSpPr>
          <p:spPr>
            <a:xfrm>
              <a:off x="14005343" y="3889029"/>
              <a:ext cx="9384882" cy="1808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F5EF1D-877F-4186-ADA1-0ABD093570ED}"/>
                </a:ext>
              </a:extLst>
            </p:cNvPr>
            <p:cNvSpPr txBox="1"/>
            <p:nvPr/>
          </p:nvSpPr>
          <p:spPr>
            <a:xfrm>
              <a:off x="14551027" y="4276002"/>
              <a:ext cx="8079277" cy="9331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Goal = 1/3 time is OPEN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990DD2-90CC-4042-B808-4B92B3860EEC}"/>
              </a:ext>
            </a:extLst>
          </p:cNvPr>
          <p:cNvGrpSpPr/>
          <p:nvPr/>
        </p:nvGrpSpPr>
        <p:grpSpPr>
          <a:xfrm>
            <a:off x="244003" y="2721727"/>
            <a:ext cx="4420023" cy="751528"/>
            <a:chOff x="14005343" y="6856037"/>
            <a:chExt cx="9384882" cy="1808341"/>
          </a:xfrm>
          <a:solidFill>
            <a:schemeClr val="bg1">
              <a:lumMod val="85000"/>
            </a:schemeClr>
          </a:solidFill>
        </p:grpSpPr>
        <p:sp>
          <p:nvSpPr>
            <p:cNvPr id="14" name="Прямоугольник 38">
              <a:extLst>
                <a:ext uri="{FF2B5EF4-FFF2-40B4-BE49-F238E27FC236}">
                  <a16:creationId xmlns:a16="http://schemas.microsoft.com/office/drawing/2014/main" id="{E834FE0D-7509-462D-ACCD-547E417A053C}"/>
                </a:ext>
              </a:extLst>
            </p:cNvPr>
            <p:cNvSpPr/>
            <p:nvPr/>
          </p:nvSpPr>
          <p:spPr>
            <a:xfrm>
              <a:off x="14005343" y="6856037"/>
              <a:ext cx="9384882" cy="1808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6AD841-839D-4857-85BD-786896E221CF}"/>
                </a:ext>
              </a:extLst>
            </p:cNvPr>
            <p:cNvSpPr txBox="1"/>
            <p:nvPr/>
          </p:nvSpPr>
          <p:spPr>
            <a:xfrm>
              <a:off x="14513217" y="7258590"/>
              <a:ext cx="8107109" cy="9331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Goal = Only full day blocks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C06D8A-59A3-43DB-A8AB-AF934AA25686}"/>
              </a:ext>
            </a:extLst>
          </p:cNvPr>
          <p:cNvGrpSpPr/>
          <p:nvPr/>
        </p:nvGrpSpPr>
        <p:grpSpPr>
          <a:xfrm>
            <a:off x="246234" y="3645161"/>
            <a:ext cx="4420023" cy="751528"/>
            <a:chOff x="14005343" y="9891623"/>
            <a:chExt cx="9384882" cy="1808341"/>
          </a:xfrm>
          <a:solidFill>
            <a:schemeClr val="bg1">
              <a:lumMod val="85000"/>
            </a:schemeClr>
          </a:solidFill>
        </p:grpSpPr>
        <p:sp>
          <p:nvSpPr>
            <p:cNvPr id="17" name="Прямоугольник 39">
              <a:extLst>
                <a:ext uri="{FF2B5EF4-FFF2-40B4-BE49-F238E27FC236}">
                  <a16:creationId xmlns:a16="http://schemas.microsoft.com/office/drawing/2014/main" id="{8D41E60B-E5D2-4A94-A6CC-983ED8BC7AEA}"/>
                </a:ext>
              </a:extLst>
            </p:cNvPr>
            <p:cNvSpPr/>
            <p:nvPr/>
          </p:nvSpPr>
          <p:spPr>
            <a:xfrm>
              <a:off x="14005343" y="9891623"/>
              <a:ext cx="9384882" cy="1808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D075CE-6405-4604-99AF-01A484DA9CA5}"/>
                </a:ext>
              </a:extLst>
            </p:cNvPr>
            <p:cNvSpPr txBox="1"/>
            <p:nvPr/>
          </p:nvSpPr>
          <p:spPr>
            <a:xfrm>
              <a:off x="14406714" y="9996221"/>
              <a:ext cx="8724534" cy="16440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baseline="30000" dirty="0">
                  <a:ea typeface="Open Sans Light" panose="020B0306030504020204" pitchFamily="34" charset="0"/>
                  <a:cs typeface="Arial" panose="020B0604020202020204" pitchFamily="34" charset="0"/>
                </a:rPr>
                <a:t>st</a:t>
              </a: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 quarter underutilization =                        notification warning / goals</a:t>
              </a:r>
              <a:endParaRPr lang="ru-RU" sz="1600" b="1" dirty="0"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1C4D69-EB48-4052-B4E4-9677777D3BC8}"/>
              </a:ext>
            </a:extLst>
          </p:cNvPr>
          <p:cNvGrpSpPr/>
          <p:nvPr/>
        </p:nvGrpSpPr>
        <p:grpSpPr>
          <a:xfrm>
            <a:off x="250044" y="4574801"/>
            <a:ext cx="4420023" cy="751528"/>
            <a:chOff x="14005343" y="9891623"/>
            <a:chExt cx="9384882" cy="1808341"/>
          </a:xfrm>
          <a:solidFill>
            <a:schemeClr val="bg1">
              <a:lumMod val="85000"/>
            </a:schemeClr>
          </a:solidFill>
        </p:grpSpPr>
        <p:sp>
          <p:nvSpPr>
            <p:cNvPr id="20" name="Прямоугольник 39">
              <a:extLst>
                <a:ext uri="{FF2B5EF4-FFF2-40B4-BE49-F238E27FC236}">
                  <a16:creationId xmlns:a16="http://schemas.microsoft.com/office/drawing/2014/main" id="{EDF07AB2-6352-473C-BB8C-D29D9C42114F}"/>
                </a:ext>
              </a:extLst>
            </p:cNvPr>
            <p:cNvSpPr/>
            <p:nvPr/>
          </p:nvSpPr>
          <p:spPr>
            <a:xfrm>
              <a:off x="14005343" y="9891623"/>
              <a:ext cx="9384882" cy="1808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628209-7726-411C-8559-684261EA7E29}"/>
                </a:ext>
              </a:extLst>
            </p:cNvPr>
            <p:cNvSpPr txBox="1"/>
            <p:nvPr/>
          </p:nvSpPr>
          <p:spPr>
            <a:xfrm>
              <a:off x="14398625" y="10119824"/>
              <a:ext cx="8717202" cy="1578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baseline="30000" dirty="0">
                  <a:ea typeface="Open Sans Light" panose="020B0306030504020204" pitchFamily="34" charset="0"/>
                  <a:cs typeface="Arial" panose="020B0604020202020204" pitchFamily="34" charset="0"/>
                </a:rPr>
                <a:t>nd</a:t>
              </a: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 quarter underutilization =                                    subject to redistribution</a:t>
              </a:r>
              <a:endParaRPr lang="ru-RU" sz="1600" b="1" dirty="0"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F2B827-1926-4609-9747-F12C8905720A}"/>
              </a:ext>
            </a:extLst>
          </p:cNvPr>
          <p:cNvGrpSpPr/>
          <p:nvPr/>
        </p:nvGrpSpPr>
        <p:grpSpPr>
          <a:xfrm>
            <a:off x="250044" y="5493433"/>
            <a:ext cx="4420023" cy="716086"/>
            <a:chOff x="14005343" y="9891623"/>
            <a:chExt cx="9384882" cy="1808341"/>
          </a:xfrm>
          <a:solidFill>
            <a:schemeClr val="bg1">
              <a:lumMod val="85000"/>
            </a:schemeClr>
          </a:solidFill>
        </p:grpSpPr>
        <p:sp>
          <p:nvSpPr>
            <p:cNvPr id="23" name="Прямоугольник 39">
              <a:extLst>
                <a:ext uri="{FF2B5EF4-FFF2-40B4-BE49-F238E27FC236}">
                  <a16:creationId xmlns:a16="http://schemas.microsoft.com/office/drawing/2014/main" id="{F9D29FCE-03C6-4E00-8B76-CBF8098A5365}"/>
                </a:ext>
              </a:extLst>
            </p:cNvPr>
            <p:cNvSpPr/>
            <p:nvPr/>
          </p:nvSpPr>
          <p:spPr>
            <a:xfrm>
              <a:off x="14005343" y="9891623"/>
              <a:ext cx="9384882" cy="18083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C7ECE0-2EB4-4E00-BBF4-5759EE9F3BEF}"/>
                </a:ext>
              </a:extLst>
            </p:cNvPr>
            <p:cNvSpPr txBox="1"/>
            <p:nvPr/>
          </p:nvSpPr>
          <p:spPr>
            <a:xfrm>
              <a:off x="14398625" y="10439863"/>
              <a:ext cx="8717202" cy="9793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ea typeface="Open Sans Light" panose="020B0306030504020204" pitchFamily="34" charset="0"/>
                  <a:cs typeface="Arial" panose="020B0604020202020204" pitchFamily="34" charset="0"/>
                </a:rPr>
                <a:t>Data shared quarterly/monthly</a:t>
              </a:r>
              <a:endParaRPr lang="ru-RU" sz="1600" b="1" dirty="0"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578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9414088" y="5262565"/>
            <a:ext cx="2350841" cy="533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accent6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AAA3"/>
                </a:solidFill>
              </a:rPr>
              <a:t>HOPD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821" y="1343298"/>
            <a:ext cx="2570363" cy="3855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68" y="1343298"/>
            <a:ext cx="2570363" cy="38555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SUTTER MEDICAL CENTER, SACRAMENTO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574" y="1343298"/>
            <a:ext cx="2570363" cy="3855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566" y="1343298"/>
            <a:ext cx="2570363" cy="38555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14088" y="1940117"/>
            <a:ext cx="2350841" cy="3293787"/>
          </a:xfrm>
          <a:prstGeom prst="rect">
            <a:avLst/>
          </a:prstGeom>
          <a:noFill/>
          <a:ln w="28575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1277" y="1940117"/>
            <a:ext cx="8175714" cy="3293787"/>
          </a:xfrm>
          <a:prstGeom prst="rect">
            <a:avLst/>
          </a:prstGeom>
          <a:noFill/>
          <a:ln w="28575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743223" y="5262565"/>
            <a:ext cx="8203768" cy="5330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kern="1200">
                <a:solidFill>
                  <a:schemeClr val="accent6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AAA3"/>
                </a:solidFill>
              </a:rPr>
              <a:t>Main OR</a:t>
            </a:r>
          </a:p>
        </p:txBody>
      </p:sp>
    </p:spTree>
    <p:extLst>
      <p:ext uri="{BB962C8B-B14F-4D97-AF65-F5344CB8AC3E}">
        <p14:creationId xmlns:p14="http://schemas.microsoft.com/office/powerpoint/2010/main" val="1536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948FD2-63B6-47E4-A7D6-DC4352D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OPERATIONAL GOALS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55702"/>
              </p:ext>
            </p:extLst>
          </p:nvPr>
        </p:nvGraphicFramePr>
        <p:xfrm>
          <a:off x="5947873" y="1365421"/>
          <a:ext cx="5502007" cy="4693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1894">
                  <a:extLst>
                    <a:ext uri="{9D8B030D-6E8A-4147-A177-3AD203B41FA5}">
                      <a16:colId xmlns:a16="http://schemas.microsoft.com/office/drawing/2014/main" val="2500083633"/>
                    </a:ext>
                  </a:extLst>
                </a:gridCol>
                <a:gridCol w="1694611">
                  <a:extLst>
                    <a:ext uri="{9D8B030D-6E8A-4147-A177-3AD203B41FA5}">
                      <a16:colId xmlns:a16="http://schemas.microsoft.com/office/drawing/2014/main" val="3208113850"/>
                    </a:ext>
                  </a:extLst>
                </a:gridCol>
                <a:gridCol w="790958">
                  <a:extLst>
                    <a:ext uri="{9D8B030D-6E8A-4147-A177-3AD203B41FA5}">
                      <a16:colId xmlns:a16="http://schemas.microsoft.com/office/drawing/2014/main" val="1881460442"/>
                    </a:ext>
                  </a:extLst>
                </a:gridCol>
                <a:gridCol w="1164544">
                  <a:extLst>
                    <a:ext uri="{9D8B030D-6E8A-4147-A177-3AD203B41FA5}">
                      <a16:colId xmlns:a16="http://schemas.microsoft.com/office/drawing/2014/main" val="33123362"/>
                    </a:ext>
                  </a:extLst>
                </a:gridCol>
              </a:tblGrid>
              <a:tr h="577669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2"/>
                          </a:solidFill>
                        </a:rPr>
                        <a:t>Performance Monitoring</a:t>
                      </a:r>
                      <a:endParaRPr lang="en-US" sz="3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03488"/>
                  </a:ext>
                </a:extLst>
              </a:tr>
              <a:tr h="699284">
                <a:tc>
                  <a:txBody>
                    <a:bodyPr/>
                    <a:lstStyle/>
                    <a:p>
                      <a:r>
                        <a:rPr lang="en-US" sz="2000" dirty="0"/>
                        <a:t>Metric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Current</a:t>
                      </a:r>
                      <a:r>
                        <a:rPr lang="en-US" sz="2000" baseline="0" dirty="0"/>
                        <a:t> Performance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Goal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kern="1200" dirty="0"/>
                        <a:t>Success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723130"/>
                  </a:ext>
                </a:extLst>
              </a:tr>
              <a:tr h="699284">
                <a:tc>
                  <a:txBody>
                    <a:bodyPr/>
                    <a:lstStyle/>
                    <a:p>
                      <a:r>
                        <a:rPr lang="en-US" sz="2000" dirty="0"/>
                        <a:t>First Case On Time Starts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75 %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75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259350"/>
                  </a:ext>
                </a:extLst>
              </a:tr>
              <a:tr h="699284">
                <a:tc>
                  <a:txBody>
                    <a:bodyPr/>
                    <a:lstStyle/>
                    <a:p>
                      <a:r>
                        <a:rPr lang="en-US" sz="2000" dirty="0"/>
                        <a:t>Wheels In</a:t>
                      </a:r>
                      <a:r>
                        <a:rPr lang="en-US" sz="2000" baseline="0" dirty="0"/>
                        <a:t> to First Incision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45 min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---</a:t>
                      </a:r>
                      <a:endParaRPr lang="en-US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635630"/>
                  </a:ext>
                </a:extLst>
              </a:tr>
              <a:tr h="1003320">
                <a:tc>
                  <a:txBody>
                    <a:bodyPr/>
                    <a:lstStyle/>
                    <a:p>
                      <a:r>
                        <a:rPr lang="en-US" sz="2000" dirty="0"/>
                        <a:t>Incisions closed to Wheels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out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15 min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---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853633"/>
                  </a:ext>
                </a:extLst>
              </a:tr>
              <a:tr h="1003320">
                <a:tc>
                  <a:txBody>
                    <a:bodyPr/>
                    <a:lstStyle/>
                    <a:p>
                      <a:r>
                        <a:rPr lang="en-US" sz="2000" dirty="0"/>
                        <a:t>Wheels</a:t>
                      </a:r>
                      <a:r>
                        <a:rPr lang="en-US" sz="2000" baseline="0" dirty="0"/>
                        <a:t> out to Wheels in (Turnover)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33 min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 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76185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37129" y="1461506"/>
            <a:ext cx="4215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and communicate key performance indicators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Track metrics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 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Collaborate with OR team, surgeons, leadership on improvement measures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 consistent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7873" y="2645460"/>
            <a:ext cx="1828800" cy="34300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32386" y="2619927"/>
            <a:ext cx="58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2386" y="5261786"/>
            <a:ext cx="7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21469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Pillars of Program Excellence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12303" y="1658582"/>
            <a:ext cx="3377389" cy="1794762"/>
            <a:chOff x="539397" y="1337122"/>
            <a:chExt cx="3422220" cy="1794762"/>
          </a:xfrm>
          <a:solidFill>
            <a:srgbClr val="00AAA3"/>
          </a:solidFill>
        </p:grpSpPr>
        <p:sp>
          <p:nvSpPr>
            <p:cNvPr id="15" name="Rectangle 14"/>
            <p:cNvSpPr/>
            <p:nvPr/>
          </p:nvSpPr>
          <p:spPr>
            <a:xfrm>
              <a:off x="539400" y="1337122"/>
              <a:ext cx="3422217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397" y="1521187"/>
              <a:ext cx="3337427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1313" indent="-341313" algn="ctr"/>
              <a:r>
                <a:rPr lang="en-US" sz="3600" dirty="0">
                  <a:solidFill>
                    <a:srgbClr val="FFFFFF"/>
                  </a:solidFill>
                </a:rPr>
                <a:t> Executive Leadership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2308" y="1658582"/>
            <a:ext cx="3377386" cy="1794762"/>
            <a:chOff x="4323484" y="1337122"/>
            <a:chExt cx="3422215" cy="1794762"/>
          </a:xfrm>
          <a:solidFill>
            <a:srgbClr val="00AAA3"/>
          </a:solidFill>
        </p:grpSpPr>
        <p:sp>
          <p:nvSpPr>
            <p:cNvPr id="16" name="Rectangle 15"/>
            <p:cNvSpPr/>
            <p:nvPr/>
          </p:nvSpPr>
          <p:spPr>
            <a:xfrm>
              <a:off x="4323484" y="1337122"/>
              <a:ext cx="3422215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33007" y="1521187"/>
              <a:ext cx="341269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Clinical Excellence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9729" y="1658582"/>
            <a:ext cx="3377389" cy="1794762"/>
            <a:chOff x="8098040" y="1337122"/>
            <a:chExt cx="3422217" cy="1794762"/>
          </a:xfrm>
          <a:solidFill>
            <a:srgbClr val="00AAA3"/>
          </a:solidFill>
        </p:grpSpPr>
        <p:sp>
          <p:nvSpPr>
            <p:cNvPr id="14" name="Rectangle 13"/>
            <p:cNvSpPr/>
            <p:nvPr/>
          </p:nvSpPr>
          <p:spPr>
            <a:xfrm>
              <a:off x="8098040" y="1337122"/>
              <a:ext cx="3422214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07567" y="1521187"/>
              <a:ext cx="3412690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 Operational Excellence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6FEC0-0E88-4AC3-AEA8-DC9FF5A9908B}"/>
              </a:ext>
            </a:extLst>
          </p:cNvPr>
          <p:cNvSpPr/>
          <p:nvPr/>
        </p:nvSpPr>
        <p:spPr>
          <a:xfrm>
            <a:off x="891859" y="1658582"/>
            <a:ext cx="3387835" cy="1794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CC3142-F81F-42CD-B757-CE3C024D2E61}"/>
              </a:ext>
            </a:extLst>
          </p:cNvPr>
          <p:cNvSpPr/>
          <p:nvPr/>
        </p:nvSpPr>
        <p:spPr>
          <a:xfrm>
            <a:off x="4399280" y="1658582"/>
            <a:ext cx="3387835" cy="179476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14407-1BD0-4DAA-AAD3-6D05B57B395B}"/>
              </a:ext>
            </a:extLst>
          </p:cNvPr>
          <p:cNvSpPr txBox="1"/>
          <p:nvPr/>
        </p:nvSpPr>
        <p:spPr>
          <a:xfrm>
            <a:off x="2737887" y="4279900"/>
            <a:ext cx="6148350" cy="1487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1158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Committed to growing volume </a:t>
            </a:r>
          </a:p>
          <a:p>
            <a:pPr marL="230188" indent="-1158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Recruiting new surgeons </a:t>
            </a:r>
          </a:p>
          <a:p>
            <a:pPr marL="230188" indent="-1158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Track revenue: new, lost &amp; retention</a:t>
            </a:r>
            <a:endParaRPr lang="en-US" sz="2000" dirty="0"/>
          </a:p>
        </p:txBody>
      </p:sp>
      <p:pic>
        <p:nvPicPr>
          <p:cNvPr id="19" name="Picture 18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0FB6F57F-B062-4BD2-8E2A-1238EADD6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738" y="-51863"/>
            <a:ext cx="2149261" cy="16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BA59C"/>
                </a:solidFill>
              </a:rPr>
              <a:t>Financial Snapshot - SMCS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89967"/>
              </p:ext>
            </p:extLst>
          </p:nvPr>
        </p:nvGraphicFramePr>
        <p:xfrm>
          <a:off x="4590661" y="2084459"/>
          <a:ext cx="6444686" cy="3810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22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2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</a:p>
                  </a:txBody>
                  <a:tcPr>
                    <a:solidFill>
                      <a:srgbClr val="0BA59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</a:p>
                  </a:txBody>
                  <a:tcPr>
                    <a:solidFill>
                      <a:srgbClr val="0BA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1,411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X</a:t>
                      </a:r>
                    </a:p>
                    <a:p>
                      <a:endParaRPr lang="en-US" sz="1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0.97X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28%</a:t>
                      </a:r>
                    </a:p>
                    <a:p>
                      <a:endParaRPr lang="en-US" sz="1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-4%</a:t>
                      </a:r>
                      <a:endParaRPr lang="en-US" sz="1800" b="0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</a:p>
                    <a:p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61965"/>
              </p:ext>
            </p:extLst>
          </p:nvPr>
        </p:nvGraphicFramePr>
        <p:xfrm>
          <a:off x="953754" y="2724539"/>
          <a:ext cx="3636907" cy="3169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63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Case Volume</a:t>
                      </a:r>
                    </a:p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A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Direct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</a:rPr>
                        <a:t> Cost ($)</a:t>
                      </a:r>
                    </a:p>
                    <a:p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per case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A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Contribution Margin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per case</a:t>
                      </a:r>
                    </a:p>
                  </a:txBody>
                  <a:tcPr>
                    <a:solidFill>
                      <a:srgbClr val="0BA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Profit Margin</a:t>
                      </a:r>
                    </a:p>
                    <a:p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A5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Up Arrow 17"/>
          <p:cNvSpPr/>
          <p:nvPr/>
        </p:nvSpPr>
        <p:spPr>
          <a:xfrm>
            <a:off x="10546176" y="2849852"/>
            <a:ext cx="214604" cy="55291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17">
            <a:extLst>
              <a:ext uri="{FF2B5EF4-FFF2-40B4-BE49-F238E27FC236}">
                <a16:creationId xmlns:a16="http://schemas.microsoft.com/office/drawing/2014/main" id="{51511F0D-084D-4938-8E94-599EAF20B5FB}"/>
              </a:ext>
            </a:extLst>
          </p:cNvPr>
          <p:cNvSpPr/>
          <p:nvPr/>
        </p:nvSpPr>
        <p:spPr>
          <a:xfrm>
            <a:off x="10550327" y="5213910"/>
            <a:ext cx="214604" cy="55291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7">
            <a:extLst>
              <a:ext uri="{FF2B5EF4-FFF2-40B4-BE49-F238E27FC236}">
                <a16:creationId xmlns:a16="http://schemas.microsoft.com/office/drawing/2014/main" id="{D55FF926-81E5-41CF-9E27-6005B08A2E21}"/>
              </a:ext>
            </a:extLst>
          </p:cNvPr>
          <p:cNvSpPr/>
          <p:nvPr/>
        </p:nvSpPr>
        <p:spPr>
          <a:xfrm rot="10800000">
            <a:off x="10550327" y="3635250"/>
            <a:ext cx="214604" cy="55291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7">
            <a:extLst>
              <a:ext uri="{FF2B5EF4-FFF2-40B4-BE49-F238E27FC236}">
                <a16:creationId xmlns:a16="http://schemas.microsoft.com/office/drawing/2014/main" id="{9021D5A5-9C03-448E-8D29-0525D0E7D568}"/>
              </a:ext>
            </a:extLst>
          </p:cNvPr>
          <p:cNvSpPr/>
          <p:nvPr/>
        </p:nvSpPr>
        <p:spPr>
          <a:xfrm>
            <a:off x="10546176" y="4424580"/>
            <a:ext cx="214604" cy="552911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12B2AFF-79F5-4230-BCF0-B9F4D139B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69" y="823696"/>
            <a:ext cx="4515512" cy="53706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8159" y="30950"/>
            <a:ext cx="5064003" cy="2552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ACD4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Robotic Dashboard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76429"/>
              </p:ext>
            </p:extLst>
          </p:nvPr>
        </p:nvGraphicFramePr>
        <p:xfrm>
          <a:off x="1031018" y="1679716"/>
          <a:ext cx="5910091" cy="42227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1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24 METRICS</a:t>
                      </a:r>
                    </a:p>
                  </a:txBody>
                  <a:tcPr>
                    <a:solidFill>
                      <a:srgbClr val="00AA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03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small" dirty="0">
                          <a:solidFill>
                            <a:schemeClr val="tx1"/>
                          </a:solidFill>
                        </a:rPr>
                        <a:t>FINANCIAL</a:t>
                      </a:r>
                    </a:p>
                    <a:p>
                      <a:pPr algn="ctr"/>
                      <a:endParaRPr lang="en-US" sz="1800" cap="smal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Case Mix Index</a:t>
                      </a:r>
                    </a:p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Direct Cost/case</a:t>
                      </a:r>
                      <a:endParaRPr lang="en-US" sz="1800" cap="small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cap="small" baseline="0" dirty="0">
                          <a:solidFill>
                            <a:schemeClr val="tx1"/>
                          </a:solidFill>
                        </a:rPr>
                        <a:t>Supply Cost/case</a:t>
                      </a:r>
                      <a:endParaRPr lang="en-US" sz="1800" cap="smal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92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small" dirty="0">
                          <a:solidFill>
                            <a:schemeClr val="tx1"/>
                          </a:solidFill>
                        </a:rPr>
                        <a:t>GROWTH</a:t>
                      </a:r>
                    </a:p>
                    <a:p>
                      <a:pPr algn="ctr"/>
                      <a:endParaRPr lang="en-US" sz="18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en-US" sz="1800" cap="small" baseline="0" dirty="0">
                          <a:solidFill>
                            <a:schemeClr val="tx1"/>
                          </a:solidFill>
                        </a:rPr>
                        <a:t> Volume</a:t>
                      </a:r>
                    </a:p>
                    <a:p>
                      <a:pPr algn="ctr"/>
                      <a:r>
                        <a:rPr lang="en-US" sz="1800" cap="small" baseline="0" dirty="0">
                          <a:solidFill>
                            <a:schemeClr val="tx1"/>
                          </a:solidFill>
                        </a:rPr>
                        <a:t>Active Service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703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small" dirty="0">
                          <a:solidFill>
                            <a:schemeClr val="tx1"/>
                          </a:solidFill>
                        </a:rPr>
                        <a:t>CLINICAL</a:t>
                      </a:r>
                    </a:p>
                    <a:p>
                      <a:pPr algn="ctr"/>
                      <a:endParaRPr lang="en-US" sz="1800" cap="smal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ALOS</a:t>
                      </a:r>
                    </a:p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30-day</a:t>
                      </a:r>
                      <a:r>
                        <a:rPr lang="en-US" sz="1800" cap="small" baseline="0" dirty="0">
                          <a:solidFill>
                            <a:schemeClr val="tx1"/>
                          </a:solidFill>
                        </a:rPr>
                        <a:t> ED Visit Rate</a:t>
                      </a:r>
                    </a:p>
                    <a:p>
                      <a:pPr algn="ctr"/>
                      <a:r>
                        <a:rPr lang="en-US" sz="1800" cap="small" baseline="0" dirty="0">
                          <a:solidFill>
                            <a:schemeClr val="tx1"/>
                          </a:solidFill>
                        </a:rPr>
                        <a:t>30-day Readmission Rate</a:t>
                      </a:r>
                      <a:endParaRPr lang="en-US" sz="1800" cap="smal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703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small" dirty="0">
                          <a:solidFill>
                            <a:schemeClr val="tx1"/>
                          </a:solidFill>
                        </a:rPr>
                        <a:t>OPERATIONAL</a:t>
                      </a:r>
                    </a:p>
                    <a:p>
                      <a:pPr algn="ctr"/>
                      <a:endParaRPr lang="en-US" sz="1800" cap="smal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FCOTS</a:t>
                      </a:r>
                    </a:p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TAT</a:t>
                      </a:r>
                    </a:p>
                    <a:p>
                      <a:pPr algn="ctr"/>
                      <a:r>
                        <a:rPr lang="en-US" sz="1800" cap="small" dirty="0">
                          <a:solidFill>
                            <a:schemeClr val="tx1"/>
                          </a:solidFill>
                        </a:rPr>
                        <a:t>WIWO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0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86166-C1A6-4E48-BDE6-76FC6377F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908" y="2827555"/>
            <a:ext cx="1206331" cy="1202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solidFill>
                  <a:srgbClr val="00AAA3"/>
                </a:solidFill>
              </a:rPr>
              <a:t>The “WHAT”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EA0D-C0C2-4D20-8280-84235FF83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AAA3"/>
                </a:solidFill>
              </a:rPr>
              <a:t>DEFINE YOUR RESULT:</a:t>
            </a:r>
          </a:p>
        </p:txBody>
      </p:sp>
    </p:spTree>
    <p:extLst>
      <p:ext uri="{BB962C8B-B14F-4D97-AF65-F5344CB8AC3E}">
        <p14:creationId xmlns:p14="http://schemas.microsoft.com/office/powerpoint/2010/main" val="12793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1A0CD-1EF5-4827-9A67-AA8D6DFC35DE}"/>
              </a:ext>
            </a:extLst>
          </p:cNvPr>
          <p:cNvSpPr txBox="1"/>
          <p:nvPr/>
        </p:nvSpPr>
        <p:spPr>
          <a:xfrm>
            <a:off x="830218" y="5187643"/>
            <a:ext cx="10664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/>
              <a:t>How will you know that you are successful?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CA8CB22-38B1-4125-9016-4FE43147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45" y="1818832"/>
            <a:ext cx="9661005" cy="32203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CBF6F-4BC0-4FC5-8D48-4AF95A67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Quantify the impact</a:t>
            </a:r>
          </a:p>
        </p:txBody>
      </p:sp>
    </p:spTree>
    <p:extLst>
      <p:ext uri="{BB962C8B-B14F-4D97-AF65-F5344CB8AC3E}">
        <p14:creationId xmlns:p14="http://schemas.microsoft.com/office/powerpoint/2010/main" val="50838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Quantify the impact</a:t>
            </a:r>
            <a:endParaRPr lang="en-US" dirty="0">
              <a:solidFill>
                <a:srgbClr val="C4CCD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0ADD8-17AC-4EC9-B6AC-3C7969946903}"/>
              </a:ext>
            </a:extLst>
          </p:cNvPr>
          <p:cNvSpPr txBox="1"/>
          <p:nvPr/>
        </p:nvSpPr>
        <p:spPr>
          <a:xfrm>
            <a:off x="1078014" y="1432765"/>
            <a:ext cx="6622197" cy="707886"/>
          </a:xfrm>
          <a:prstGeom prst="rect">
            <a:avLst/>
          </a:prstGeom>
          <a:solidFill>
            <a:srgbClr val="00AAA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Patient Experience Scores: Improving/Top decile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B2FBB-3C2E-40E2-8DC2-30BF43072426}"/>
              </a:ext>
            </a:extLst>
          </p:cNvPr>
          <p:cNvSpPr txBox="1"/>
          <p:nvPr/>
        </p:nvSpPr>
        <p:spPr>
          <a:xfrm>
            <a:off x="1078015" y="2266033"/>
            <a:ext cx="6622197" cy="707886"/>
          </a:xfrm>
          <a:prstGeom prst="rect">
            <a:avLst/>
          </a:prstGeom>
          <a:solidFill>
            <a:srgbClr val="00AAA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Physician Engagement Survey: Improving/Top decile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81104-526F-4659-84C3-1F33B4C8077C}"/>
              </a:ext>
            </a:extLst>
          </p:cNvPr>
          <p:cNvSpPr txBox="1"/>
          <p:nvPr/>
        </p:nvSpPr>
        <p:spPr>
          <a:xfrm>
            <a:off x="1078014" y="3099486"/>
            <a:ext cx="6622198" cy="707886"/>
          </a:xfrm>
          <a:prstGeom prst="rect">
            <a:avLst/>
          </a:prstGeom>
          <a:solidFill>
            <a:srgbClr val="00AAA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Staff Experience of Work Survey: Improving/Top decile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1B49B0-239A-494C-A927-D01EE9A57651}"/>
              </a:ext>
            </a:extLst>
          </p:cNvPr>
          <p:cNvSpPr txBox="1"/>
          <p:nvPr/>
        </p:nvSpPr>
        <p:spPr>
          <a:xfrm>
            <a:off x="1078015" y="3932939"/>
            <a:ext cx="6622197" cy="707886"/>
          </a:xfrm>
          <a:prstGeom prst="rect">
            <a:avLst/>
          </a:prstGeom>
          <a:solidFill>
            <a:srgbClr val="00AAA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Direct costs: Stable/Decreasing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BF5335-25A1-41FE-916E-47363FA332FC}"/>
              </a:ext>
            </a:extLst>
          </p:cNvPr>
          <p:cNvSpPr txBox="1"/>
          <p:nvPr/>
        </p:nvSpPr>
        <p:spPr>
          <a:xfrm>
            <a:off x="1078016" y="4766023"/>
            <a:ext cx="6622197" cy="707886"/>
          </a:xfrm>
          <a:prstGeom prst="rect">
            <a:avLst/>
          </a:prstGeom>
          <a:solidFill>
            <a:srgbClr val="00AAA3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Contribution Margin &amp; Profit Margin: Increasing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3C461-4EFB-4F80-8820-1B25D7420EB6}"/>
              </a:ext>
            </a:extLst>
          </p:cNvPr>
          <p:cNvSpPr txBox="1"/>
          <p:nvPr/>
        </p:nvSpPr>
        <p:spPr>
          <a:xfrm>
            <a:off x="1078017" y="5599476"/>
            <a:ext cx="6622197" cy="707886"/>
          </a:xfrm>
          <a:prstGeom prst="rect">
            <a:avLst/>
          </a:prstGeom>
          <a:solidFill>
            <a:srgbClr val="00AAA3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Clinical Outcomes: Improving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(ALOS, Readmission rates, Peer review case trends)</a:t>
            </a:r>
          </a:p>
        </p:txBody>
      </p:sp>
      <p:sp>
        <p:nvSpPr>
          <p:cNvPr id="17" name="Action Button: Blank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78822CA-8E49-45FD-8694-B3896B679B5E}"/>
              </a:ext>
            </a:extLst>
          </p:cNvPr>
          <p:cNvSpPr/>
          <p:nvPr/>
        </p:nvSpPr>
        <p:spPr>
          <a:xfrm>
            <a:off x="603662" y="1634420"/>
            <a:ext cx="309280" cy="313265"/>
          </a:xfrm>
          <a:prstGeom prst="actionButtonBlan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615D14-3458-44A8-9EAE-85B112E7326B}"/>
              </a:ext>
            </a:extLst>
          </p:cNvPr>
          <p:cNvSpPr/>
          <p:nvPr/>
        </p:nvSpPr>
        <p:spPr>
          <a:xfrm>
            <a:off x="671169" y="1542701"/>
            <a:ext cx="365302" cy="353216"/>
          </a:xfrm>
          <a:custGeom>
            <a:avLst/>
            <a:gdLst>
              <a:gd name="connsiteX0" fmla="*/ 0 w 1253066"/>
              <a:gd name="connsiteY0" fmla="*/ 411363 h 750030"/>
              <a:gd name="connsiteX1" fmla="*/ 67733 w 1253066"/>
              <a:gd name="connsiteY1" fmla="*/ 546830 h 750030"/>
              <a:gd name="connsiteX2" fmla="*/ 90311 w 1253066"/>
              <a:gd name="connsiteY2" fmla="*/ 580697 h 750030"/>
              <a:gd name="connsiteX3" fmla="*/ 124177 w 1253066"/>
              <a:gd name="connsiteY3" fmla="*/ 603274 h 750030"/>
              <a:gd name="connsiteX4" fmla="*/ 214488 w 1253066"/>
              <a:gd name="connsiteY4" fmla="*/ 704874 h 750030"/>
              <a:gd name="connsiteX5" fmla="*/ 282222 w 1253066"/>
              <a:gd name="connsiteY5" fmla="*/ 750030 h 750030"/>
              <a:gd name="connsiteX6" fmla="*/ 338666 w 1253066"/>
              <a:gd name="connsiteY6" fmla="*/ 682297 h 750030"/>
              <a:gd name="connsiteX7" fmla="*/ 349955 w 1253066"/>
              <a:gd name="connsiteY7" fmla="*/ 648430 h 750030"/>
              <a:gd name="connsiteX8" fmla="*/ 395111 w 1253066"/>
              <a:gd name="connsiteY8" fmla="*/ 580697 h 750030"/>
              <a:gd name="connsiteX9" fmla="*/ 451555 w 1253066"/>
              <a:gd name="connsiteY9" fmla="*/ 512963 h 750030"/>
              <a:gd name="connsiteX10" fmla="*/ 485422 w 1253066"/>
              <a:gd name="connsiteY10" fmla="*/ 490385 h 750030"/>
              <a:gd name="connsiteX11" fmla="*/ 541866 w 1253066"/>
              <a:gd name="connsiteY11" fmla="*/ 445230 h 750030"/>
              <a:gd name="connsiteX12" fmla="*/ 564444 w 1253066"/>
              <a:gd name="connsiteY12" fmla="*/ 411363 h 750030"/>
              <a:gd name="connsiteX13" fmla="*/ 609600 w 1253066"/>
              <a:gd name="connsiteY13" fmla="*/ 388785 h 750030"/>
              <a:gd name="connsiteX14" fmla="*/ 632177 w 1253066"/>
              <a:gd name="connsiteY14" fmla="*/ 354919 h 750030"/>
              <a:gd name="connsiteX15" fmla="*/ 666044 w 1253066"/>
              <a:gd name="connsiteY15" fmla="*/ 343630 h 750030"/>
              <a:gd name="connsiteX16" fmla="*/ 711200 w 1253066"/>
              <a:gd name="connsiteY16" fmla="*/ 321052 h 750030"/>
              <a:gd name="connsiteX17" fmla="*/ 756355 w 1253066"/>
              <a:gd name="connsiteY17" fmla="*/ 275897 h 750030"/>
              <a:gd name="connsiteX18" fmla="*/ 824088 w 1253066"/>
              <a:gd name="connsiteY18" fmla="*/ 253319 h 750030"/>
              <a:gd name="connsiteX19" fmla="*/ 903111 w 1253066"/>
              <a:gd name="connsiteY19" fmla="*/ 219452 h 750030"/>
              <a:gd name="connsiteX20" fmla="*/ 936977 w 1253066"/>
              <a:gd name="connsiteY20" fmla="*/ 196874 h 750030"/>
              <a:gd name="connsiteX21" fmla="*/ 1004711 w 1253066"/>
              <a:gd name="connsiteY21" fmla="*/ 163008 h 750030"/>
              <a:gd name="connsiteX22" fmla="*/ 1038577 w 1253066"/>
              <a:gd name="connsiteY22" fmla="*/ 129141 h 750030"/>
              <a:gd name="connsiteX23" fmla="*/ 1117600 w 1253066"/>
              <a:gd name="connsiteY23" fmla="*/ 83985 h 750030"/>
              <a:gd name="connsiteX24" fmla="*/ 1140177 w 1253066"/>
              <a:gd name="connsiteY24" fmla="*/ 50119 h 750030"/>
              <a:gd name="connsiteX25" fmla="*/ 1174044 w 1253066"/>
              <a:gd name="connsiteY25" fmla="*/ 27541 h 750030"/>
              <a:gd name="connsiteX26" fmla="*/ 1253066 w 1253066"/>
              <a:gd name="connsiteY26" fmla="*/ 16252 h 75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3066" h="750030">
                <a:moveTo>
                  <a:pt x="0" y="411363"/>
                </a:moveTo>
                <a:cubicBezTo>
                  <a:pt x="22578" y="456519"/>
                  <a:pt x="43975" y="502284"/>
                  <a:pt x="67733" y="546830"/>
                </a:cubicBezTo>
                <a:cubicBezTo>
                  <a:pt x="74118" y="558802"/>
                  <a:pt x="80717" y="571103"/>
                  <a:pt x="90311" y="580697"/>
                </a:cubicBezTo>
                <a:cubicBezTo>
                  <a:pt x="99904" y="590290"/>
                  <a:pt x="112888" y="595748"/>
                  <a:pt x="124177" y="603274"/>
                </a:cubicBezTo>
                <a:cubicBezTo>
                  <a:pt x="164466" y="663708"/>
                  <a:pt x="137161" y="627547"/>
                  <a:pt x="214488" y="704874"/>
                </a:cubicBezTo>
                <a:cubicBezTo>
                  <a:pt x="256769" y="747155"/>
                  <a:pt x="233209" y="733692"/>
                  <a:pt x="282222" y="750030"/>
                </a:cubicBezTo>
                <a:cubicBezTo>
                  <a:pt x="307186" y="725066"/>
                  <a:pt x="322950" y="713728"/>
                  <a:pt x="338666" y="682297"/>
                </a:cubicBezTo>
                <a:cubicBezTo>
                  <a:pt x="343988" y="671654"/>
                  <a:pt x="344176" y="658832"/>
                  <a:pt x="349955" y="648430"/>
                </a:cubicBezTo>
                <a:cubicBezTo>
                  <a:pt x="363133" y="624710"/>
                  <a:pt x="380059" y="603275"/>
                  <a:pt x="395111" y="580697"/>
                </a:cubicBezTo>
                <a:cubicBezTo>
                  <a:pt x="417313" y="547394"/>
                  <a:pt x="418956" y="540129"/>
                  <a:pt x="451555" y="512963"/>
                </a:cubicBezTo>
                <a:cubicBezTo>
                  <a:pt x="461978" y="504277"/>
                  <a:pt x="474133" y="497911"/>
                  <a:pt x="485422" y="490385"/>
                </a:cubicBezTo>
                <a:cubicBezTo>
                  <a:pt x="550130" y="393326"/>
                  <a:pt x="463968" y="507550"/>
                  <a:pt x="541866" y="445230"/>
                </a:cubicBezTo>
                <a:cubicBezTo>
                  <a:pt x="552461" y="436754"/>
                  <a:pt x="554021" y="420049"/>
                  <a:pt x="564444" y="411363"/>
                </a:cubicBezTo>
                <a:cubicBezTo>
                  <a:pt x="577372" y="400590"/>
                  <a:pt x="594548" y="396311"/>
                  <a:pt x="609600" y="388785"/>
                </a:cubicBezTo>
                <a:cubicBezTo>
                  <a:pt x="617126" y="377496"/>
                  <a:pt x="621583" y="363394"/>
                  <a:pt x="632177" y="354919"/>
                </a:cubicBezTo>
                <a:cubicBezTo>
                  <a:pt x="641469" y="347485"/>
                  <a:pt x="655106" y="348318"/>
                  <a:pt x="666044" y="343630"/>
                </a:cubicBezTo>
                <a:cubicBezTo>
                  <a:pt x="681512" y="337001"/>
                  <a:pt x="697737" y="331149"/>
                  <a:pt x="711200" y="321052"/>
                </a:cubicBezTo>
                <a:cubicBezTo>
                  <a:pt x="728229" y="308280"/>
                  <a:pt x="738102" y="286849"/>
                  <a:pt x="756355" y="275897"/>
                </a:cubicBezTo>
                <a:cubicBezTo>
                  <a:pt x="776762" y="263652"/>
                  <a:pt x="804286" y="266520"/>
                  <a:pt x="824088" y="253319"/>
                </a:cubicBezTo>
                <a:cubicBezTo>
                  <a:pt x="870864" y="222135"/>
                  <a:pt x="844792" y="234032"/>
                  <a:pt x="903111" y="219452"/>
                </a:cubicBezTo>
                <a:cubicBezTo>
                  <a:pt x="914400" y="211926"/>
                  <a:pt x="924842" y="202942"/>
                  <a:pt x="936977" y="196874"/>
                </a:cubicBezTo>
                <a:cubicBezTo>
                  <a:pt x="987889" y="171418"/>
                  <a:pt x="956185" y="203447"/>
                  <a:pt x="1004711" y="163008"/>
                </a:cubicBezTo>
                <a:cubicBezTo>
                  <a:pt x="1016976" y="152788"/>
                  <a:pt x="1026313" y="139362"/>
                  <a:pt x="1038577" y="129141"/>
                </a:cubicBezTo>
                <a:cubicBezTo>
                  <a:pt x="1062511" y="109196"/>
                  <a:pt x="1089997" y="97786"/>
                  <a:pt x="1117600" y="83985"/>
                </a:cubicBezTo>
                <a:cubicBezTo>
                  <a:pt x="1125126" y="72696"/>
                  <a:pt x="1130584" y="59712"/>
                  <a:pt x="1140177" y="50119"/>
                </a:cubicBezTo>
                <a:cubicBezTo>
                  <a:pt x="1149771" y="40525"/>
                  <a:pt x="1161646" y="33051"/>
                  <a:pt x="1174044" y="27541"/>
                </a:cubicBezTo>
                <a:cubicBezTo>
                  <a:pt x="1241227" y="-2318"/>
                  <a:pt x="1226200" y="-10614"/>
                  <a:pt x="1253066" y="16252"/>
                </a:cubicBezTo>
              </a:path>
            </a:pathLst>
          </a:custGeom>
          <a:noFill/>
          <a:ln w="57150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lank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91DE9C4-EC76-4DBD-B7E9-D9DEC5052AB1}"/>
              </a:ext>
            </a:extLst>
          </p:cNvPr>
          <p:cNvSpPr/>
          <p:nvPr/>
        </p:nvSpPr>
        <p:spPr>
          <a:xfrm>
            <a:off x="583075" y="2483192"/>
            <a:ext cx="305444" cy="291103"/>
          </a:xfrm>
          <a:prstGeom prst="actionButtonBlan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A950F3-8C33-4E41-9697-C4D68D733A02}"/>
              </a:ext>
            </a:extLst>
          </p:cNvPr>
          <p:cNvSpPr/>
          <p:nvPr/>
        </p:nvSpPr>
        <p:spPr>
          <a:xfrm>
            <a:off x="650367" y="2360785"/>
            <a:ext cx="365302" cy="353216"/>
          </a:xfrm>
          <a:custGeom>
            <a:avLst/>
            <a:gdLst>
              <a:gd name="connsiteX0" fmla="*/ 0 w 1253066"/>
              <a:gd name="connsiteY0" fmla="*/ 411363 h 750030"/>
              <a:gd name="connsiteX1" fmla="*/ 67733 w 1253066"/>
              <a:gd name="connsiteY1" fmla="*/ 546830 h 750030"/>
              <a:gd name="connsiteX2" fmla="*/ 90311 w 1253066"/>
              <a:gd name="connsiteY2" fmla="*/ 580697 h 750030"/>
              <a:gd name="connsiteX3" fmla="*/ 124177 w 1253066"/>
              <a:gd name="connsiteY3" fmla="*/ 603274 h 750030"/>
              <a:gd name="connsiteX4" fmla="*/ 214488 w 1253066"/>
              <a:gd name="connsiteY4" fmla="*/ 704874 h 750030"/>
              <a:gd name="connsiteX5" fmla="*/ 282222 w 1253066"/>
              <a:gd name="connsiteY5" fmla="*/ 750030 h 750030"/>
              <a:gd name="connsiteX6" fmla="*/ 338666 w 1253066"/>
              <a:gd name="connsiteY6" fmla="*/ 682297 h 750030"/>
              <a:gd name="connsiteX7" fmla="*/ 349955 w 1253066"/>
              <a:gd name="connsiteY7" fmla="*/ 648430 h 750030"/>
              <a:gd name="connsiteX8" fmla="*/ 395111 w 1253066"/>
              <a:gd name="connsiteY8" fmla="*/ 580697 h 750030"/>
              <a:gd name="connsiteX9" fmla="*/ 451555 w 1253066"/>
              <a:gd name="connsiteY9" fmla="*/ 512963 h 750030"/>
              <a:gd name="connsiteX10" fmla="*/ 485422 w 1253066"/>
              <a:gd name="connsiteY10" fmla="*/ 490385 h 750030"/>
              <a:gd name="connsiteX11" fmla="*/ 541866 w 1253066"/>
              <a:gd name="connsiteY11" fmla="*/ 445230 h 750030"/>
              <a:gd name="connsiteX12" fmla="*/ 564444 w 1253066"/>
              <a:gd name="connsiteY12" fmla="*/ 411363 h 750030"/>
              <a:gd name="connsiteX13" fmla="*/ 609600 w 1253066"/>
              <a:gd name="connsiteY13" fmla="*/ 388785 h 750030"/>
              <a:gd name="connsiteX14" fmla="*/ 632177 w 1253066"/>
              <a:gd name="connsiteY14" fmla="*/ 354919 h 750030"/>
              <a:gd name="connsiteX15" fmla="*/ 666044 w 1253066"/>
              <a:gd name="connsiteY15" fmla="*/ 343630 h 750030"/>
              <a:gd name="connsiteX16" fmla="*/ 711200 w 1253066"/>
              <a:gd name="connsiteY16" fmla="*/ 321052 h 750030"/>
              <a:gd name="connsiteX17" fmla="*/ 756355 w 1253066"/>
              <a:gd name="connsiteY17" fmla="*/ 275897 h 750030"/>
              <a:gd name="connsiteX18" fmla="*/ 824088 w 1253066"/>
              <a:gd name="connsiteY18" fmla="*/ 253319 h 750030"/>
              <a:gd name="connsiteX19" fmla="*/ 903111 w 1253066"/>
              <a:gd name="connsiteY19" fmla="*/ 219452 h 750030"/>
              <a:gd name="connsiteX20" fmla="*/ 936977 w 1253066"/>
              <a:gd name="connsiteY20" fmla="*/ 196874 h 750030"/>
              <a:gd name="connsiteX21" fmla="*/ 1004711 w 1253066"/>
              <a:gd name="connsiteY21" fmla="*/ 163008 h 750030"/>
              <a:gd name="connsiteX22" fmla="*/ 1038577 w 1253066"/>
              <a:gd name="connsiteY22" fmla="*/ 129141 h 750030"/>
              <a:gd name="connsiteX23" fmla="*/ 1117600 w 1253066"/>
              <a:gd name="connsiteY23" fmla="*/ 83985 h 750030"/>
              <a:gd name="connsiteX24" fmla="*/ 1140177 w 1253066"/>
              <a:gd name="connsiteY24" fmla="*/ 50119 h 750030"/>
              <a:gd name="connsiteX25" fmla="*/ 1174044 w 1253066"/>
              <a:gd name="connsiteY25" fmla="*/ 27541 h 750030"/>
              <a:gd name="connsiteX26" fmla="*/ 1253066 w 1253066"/>
              <a:gd name="connsiteY26" fmla="*/ 16252 h 75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3066" h="750030">
                <a:moveTo>
                  <a:pt x="0" y="411363"/>
                </a:moveTo>
                <a:cubicBezTo>
                  <a:pt x="22578" y="456519"/>
                  <a:pt x="43975" y="502284"/>
                  <a:pt x="67733" y="546830"/>
                </a:cubicBezTo>
                <a:cubicBezTo>
                  <a:pt x="74118" y="558802"/>
                  <a:pt x="80717" y="571103"/>
                  <a:pt x="90311" y="580697"/>
                </a:cubicBezTo>
                <a:cubicBezTo>
                  <a:pt x="99904" y="590290"/>
                  <a:pt x="112888" y="595748"/>
                  <a:pt x="124177" y="603274"/>
                </a:cubicBezTo>
                <a:cubicBezTo>
                  <a:pt x="164466" y="663708"/>
                  <a:pt x="137161" y="627547"/>
                  <a:pt x="214488" y="704874"/>
                </a:cubicBezTo>
                <a:cubicBezTo>
                  <a:pt x="256769" y="747155"/>
                  <a:pt x="233209" y="733692"/>
                  <a:pt x="282222" y="750030"/>
                </a:cubicBezTo>
                <a:cubicBezTo>
                  <a:pt x="307186" y="725066"/>
                  <a:pt x="322950" y="713728"/>
                  <a:pt x="338666" y="682297"/>
                </a:cubicBezTo>
                <a:cubicBezTo>
                  <a:pt x="343988" y="671654"/>
                  <a:pt x="344176" y="658832"/>
                  <a:pt x="349955" y="648430"/>
                </a:cubicBezTo>
                <a:cubicBezTo>
                  <a:pt x="363133" y="624710"/>
                  <a:pt x="380059" y="603275"/>
                  <a:pt x="395111" y="580697"/>
                </a:cubicBezTo>
                <a:cubicBezTo>
                  <a:pt x="417313" y="547394"/>
                  <a:pt x="418956" y="540129"/>
                  <a:pt x="451555" y="512963"/>
                </a:cubicBezTo>
                <a:cubicBezTo>
                  <a:pt x="461978" y="504277"/>
                  <a:pt x="474133" y="497911"/>
                  <a:pt x="485422" y="490385"/>
                </a:cubicBezTo>
                <a:cubicBezTo>
                  <a:pt x="550130" y="393326"/>
                  <a:pt x="463968" y="507550"/>
                  <a:pt x="541866" y="445230"/>
                </a:cubicBezTo>
                <a:cubicBezTo>
                  <a:pt x="552461" y="436754"/>
                  <a:pt x="554021" y="420049"/>
                  <a:pt x="564444" y="411363"/>
                </a:cubicBezTo>
                <a:cubicBezTo>
                  <a:pt x="577372" y="400590"/>
                  <a:pt x="594548" y="396311"/>
                  <a:pt x="609600" y="388785"/>
                </a:cubicBezTo>
                <a:cubicBezTo>
                  <a:pt x="617126" y="377496"/>
                  <a:pt x="621583" y="363394"/>
                  <a:pt x="632177" y="354919"/>
                </a:cubicBezTo>
                <a:cubicBezTo>
                  <a:pt x="641469" y="347485"/>
                  <a:pt x="655106" y="348318"/>
                  <a:pt x="666044" y="343630"/>
                </a:cubicBezTo>
                <a:cubicBezTo>
                  <a:pt x="681512" y="337001"/>
                  <a:pt x="697737" y="331149"/>
                  <a:pt x="711200" y="321052"/>
                </a:cubicBezTo>
                <a:cubicBezTo>
                  <a:pt x="728229" y="308280"/>
                  <a:pt x="738102" y="286849"/>
                  <a:pt x="756355" y="275897"/>
                </a:cubicBezTo>
                <a:cubicBezTo>
                  <a:pt x="776762" y="263652"/>
                  <a:pt x="804286" y="266520"/>
                  <a:pt x="824088" y="253319"/>
                </a:cubicBezTo>
                <a:cubicBezTo>
                  <a:pt x="870864" y="222135"/>
                  <a:pt x="844792" y="234032"/>
                  <a:pt x="903111" y="219452"/>
                </a:cubicBezTo>
                <a:cubicBezTo>
                  <a:pt x="914400" y="211926"/>
                  <a:pt x="924842" y="202942"/>
                  <a:pt x="936977" y="196874"/>
                </a:cubicBezTo>
                <a:cubicBezTo>
                  <a:pt x="987889" y="171418"/>
                  <a:pt x="956185" y="203447"/>
                  <a:pt x="1004711" y="163008"/>
                </a:cubicBezTo>
                <a:cubicBezTo>
                  <a:pt x="1016976" y="152788"/>
                  <a:pt x="1026313" y="139362"/>
                  <a:pt x="1038577" y="129141"/>
                </a:cubicBezTo>
                <a:cubicBezTo>
                  <a:pt x="1062511" y="109196"/>
                  <a:pt x="1089997" y="97786"/>
                  <a:pt x="1117600" y="83985"/>
                </a:cubicBezTo>
                <a:cubicBezTo>
                  <a:pt x="1125126" y="72696"/>
                  <a:pt x="1130584" y="59712"/>
                  <a:pt x="1140177" y="50119"/>
                </a:cubicBezTo>
                <a:cubicBezTo>
                  <a:pt x="1149771" y="40525"/>
                  <a:pt x="1161646" y="33051"/>
                  <a:pt x="1174044" y="27541"/>
                </a:cubicBezTo>
                <a:cubicBezTo>
                  <a:pt x="1241227" y="-2318"/>
                  <a:pt x="1226200" y="-10614"/>
                  <a:pt x="1253066" y="16252"/>
                </a:cubicBezTo>
              </a:path>
            </a:pathLst>
          </a:custGeom>
          <a:noFill/>
          <a:ln w="57150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lank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F8095A-CC9D-4A55-A90C-500B1F0D260E}"/>
              </a:ext>
            </a:extLst>
          </p:cNvPr>
          <p:cNvSpPr/>
          <p:nvPr/>
        </p:nvSpPr>
        <p:spPr>
          <a:xfrm>
            <a:off x="605898" y="3328636"/>
            <a:ext cx="309280" cy="313265"/>
          </a:xfrm>
          <a:prstGeom prst="actionButtonBlan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1D5D275-B7D9-4610-A6F6-26BA4E826FF6}"/>
              </a:ext>
            </a:extLst>
          </p:cNvPr>
          <p:cNvSpPr/>
          <p:nvPr/>
        </p:nvSpPr>
        <p:spPr>
          <a:xfrm>
            <a:off x="671169" y="3228157"/>
            <a:ext cx="365302" cy="353216"/>
          </a:xfrm>
          <a:custGeom>
            <a:avLst/>
            <a:gdLst>
              <a:gd name="connsiteX0" fmla="*/ 0 w 1253066"/>
              <a:gd name="connsiteY0" fmla="*/ 411363 h 750030"/>
              <a:gd name="connsiteX1" fmla="*/ 67733 w 1253066"/>
              <a:gd name="connsiteY1" fmla="*/ 546830 h 750030"/>
              <a:gd name="connsiteX2" fmla="*/ 90311 w 1253066"/>
              <a:gd name="connsiteY2" fmla="*/ 580697 h 750030"/>
              <a:gd name="connsiteX3" fmla="*/ 124177 w 1253066"/>
              <a:gd name="connsiteY3" fmla="*/ 603274 h 750030"/>
              <a:gd name="connsiteX4" fmla="*/ 214488 w 1253066"/>
              <a:gd name="connsiteY4" fmla="*/ 704874 h 750030"/>
              <a:gd name="connsiteX5" fmla="*/ 282222 w 1253066"/>
              <a:gd name="connsiteY5" fmla="*/ 750030 h 750030"/>
              <a:gd name="connsiteX6" fmla="*/ 338666 w 1253066"/>
              <a:gd name="connsiteY6" fmla="*/ 682297 h 750030"/>
              <a:gd name="connsiteX7" fmla="*/ 349955 w 1253066"/>
              <a:gd name="connsiteY7" fmla="*/ 648430 h 750030"/>
              <a:gd name="connsiteX8" fmla="*/ 395111 w 1253066"/>
              <a:gd name="connsiteY8" fmla="*/ 580697 h 750030"/>
              <a:gd name="connsiteX9" fmla="*/ 451555 w 1253066"/>
              <a:gd name="connsiteY9" fmla="*/ 512963 h 750030"/>
              <a:gd name="connsiteX10" fmla="*/ 485422 w 1253066"/>
              <a:gd name="connsiteY10" fmla="*/ 490385 h 750030"/>
              <a:gd name="connsiteX11" fmla="*/ 541866 w 1253066"/>
              <a:gd name="connsiteY11" fmla="*/ 445230 h 750030"/>
              <a:gd name="connsiteX12" fmla="*/ 564444 w 1253066"/>
              <a:gd name="connsiteY12" fmla="*/ 411363 h 750030"/>
              <a:gd name="connsiteX13" fmla="*/ 609600 w 1253066"/>
              <a:gd name="connsiteY13" fmla="*/ 388785 h 750030"/>
              <a:gd name="connsiteX14" fmla="*/ 632177 w 1253066"/>
              <a:gd name="connsiteY14" fmla="*/ 354919 h 750030"/>
              <a:gd name="connsiteX15" fmla="*/ 666044 w 1253066"/>
              <a:gd name="connsiteY15" fmla="*/ 343630 h 750030"/>
              <a:gd name="connsiteX16" fmla="*/ 711200 w 1253066"/>
              <a:gd name="connsiteY16" fmla="*/ 321052 h 750030"/>
              <a:gd name="connsiteX17" fmla="*/ 756355 w 1253066"/>
              <a:gd name="connsiteY17" fmla="*/ 275897 h 750030"/>
              <a:gd name="connsiteX18" fmla="*/ 824088 w 1253066"/>
              <a:gd name="connsiteY18" fmla="*/ 253319 h 750030"/>
              <a:gd name="connsiteX19" fmla="*/ 903111 w 1253066"/>
              <a:gd name="connsiteY19" fmla="*/ 219452 h 750030"/>
              <a:gd name="connsiteX20" fmla="*/ 936977 w 1253066"/>
              <a:gd name="connsiteY20" fmla="*/ 196874 h 750030"/>
              <a:gd name="connsiteX21" fmla="*/ 1004711 w 1253066"/>
              <a:gd name="connsiteY21" fmla="*/ 163008 h 750030"/>
              <a:gd name="connsiteX22" fmla="*/ 1038577 w 1253066"/>
              <a:gd name="connsiteY22" fmla="*/ 129141 h 750030"/>
              <a:gd name="connsiteX23" fmla="*/ 1117600 w 1253066"/>
              <a:gd name="connsiteY23" fmla="*/ 83985 h 750030"/>
              <a:gd name="connsiteX24" fmla="*/ 1140177 w 1253066"/>
              <a:gd name="connsiteY24" fmla="*/ 50119 h 750030"/>
              <a:gd name="connsiteX25" fmla="*/ 1174044 w 1253066"/>
              <a:gd name="connsiteY25" fmla="*/ 27541 h 750030"/>
              <a:gd name="connsiteX26" fmla="*/ 1253066 w 1253066"/>
              <a:gd name="connsiteY26" fmla="*/ 16252 h 75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3066" h="750030">
                <a:moveTo>
                  <a:pt x="0" y="411363"/>
                </a:moveTo>
                <a:cubicBezTo>
                  <a:pt x="22578" y="456519"/>
                  <a:pt x="43975" y="502284"/>
                  <a:pt x="67733" y="546830"/>
                </a:cubicBezTo>
                <a:cubicBezTo>
                  <a:pt x="74118" y="558802"/>
                  <a:pt x="80717" y="571103"/>
                  <a:pt x="90311" y="580697"/>
                </a:cubicBezTo>
                <a:cubicBezTo>
                  <a:pt x="99904" y="590290"/>
                  <a:pt x="112888" y="595748"/>
                  <a:pt x="124177" y="603274"/>
                </a:cubicBezTo>
                <a:cubicBezTo>
                  <a:pt x="164466" y="663708"/>
                  <a:pt x="137161" y="627547"/>
                  <a:pt x="214488" y="704874"/>
                </a:cubicBezTo>
                <a:cubicBezTo>
                  <a:pt x="256769" y="747155"/>
                  <a:pt x="233209" y="733692"/>
                  <a:pt x="282222" y="750030"/>
                </a:cubicBezTo>
                <a:cubicBezTo>
                  <a:pt x="307186" y="725066"/>
                  <a:pt x="322950" y="713728"/>
                  <a:pt x="338666" y="682297"/>
                </a:cubicBezTo>
                <a:cubicBezTo>
                  <a:pt x="343988" y="671654"/>
                  <a:pt x="344176" y="658832"/>
                  <a:pt x="349955" y="648430"/>
                </a:cubicBezTo>
                <a:cubicBezTo>
                  <a:pt x="363133" y="624710"/>
                  <a:pt x="380059" y="603275"/>
                  <a:pt x="395111" y="580697"/>
                </a:cubicBezTo>
                <a:cubicBezTo>
                  <a:pt x="417313" y="547394"/>
                  <a:pt x="418956" y="540129"/>
                  <a:pt x="451555" y="512963"/>
                </a:cubicBezTo>
                <a:cubicBezTo>
                  <a:pt x="461978" y="504277"/>
                  <a:pt x="474133" y="497911"/>
                  <a:pt x="485422" y="490385"/>
                </a:cubicBezTo>
                <a:cubicBezTo>
                  <a:pt x="550130" y="393326"/>
                  <a:pt x="463968" y="507550"/>
                  <a:pt x="541866" y="445230"/>
                </a:cubicBezTo>
                <a:cubicBezTo>
                  <a:pt x="552461" y="436754"/>
                  <a:pt x="554021" y="420049"/>
                  <a:pt x="564444" y="411363"/>
                </a:cubicBezTo>
                <a:cubicBezTo>
                  <a:pt x="577372" y="400590"/>
                  <a:pt x="594548" y="396311"/>
                  <a:pt x="609600" y="388785"/>
                </a:cubicBezTo>
                <a:cubicBezTo>
                  <a:pt x="617126" y="377496"/>
                  <a:pt x="621583" y="363394"/>
                  <a:pt x="632177" y="354919"/>
                </a:cubicBezTo>
                <a:cubicBezTo>
                  <a:pt x="641469" y="347485"/>
                  <a:pt x="655106" y="348318"/>
                  <a:pt x="666044" y="343630"/>
                </a:cubicBezTo>
                <a:cubicBezTo>
                  <a:pt x="681512" y="337001"/>
                  <a:pt x="697737" y="331149"/>
                  <a:pt x="711200" y="321052"/>
                </a:cubicBezTo>
                <a:cubicBezTo>
                  <a:pt x="728229" y="308280"/>
                  <a:pt x="738102" y="286849"/>
                  <a:pt x="756355" y="275897"/>
                </a:cubicBezTo>
                <a:cubicBezTo>
                  <a:pt x="776762" y="263652"/>
                  <a:pt x="804286" y="266520"/>
                  <a:pt x="824088" y="253319"/>
                </a:cubicBezTo>
                <a:cubicBezTo>
                  <a:pt x="870864" y="222135"/>
                  <a:pt x="844792" y="234032"/>
                  <a:pt x="903111" y="219452"/>
                </a:cubicBezTo>
                <a:cubicBezTo>
                  <a:pt x="914400" y="211926"/>
                  <a:pt x="924842" y="202942"/>
                  <a:pt x="936977" y="196874"/>
                </a:cubicBezTo>
                <a:cubicBezTo>
                  <a:pt x="987889" y="171418"/>
                  <a:pt x="956185" y="203447"/>
                  <a:pt x="1004711" y="163008"/>
                </a:cubicBezTo>
                <a:cubicBezTo>
                  <a:pt x="1016976" y="152788"/>
                  <a:pt x="1026313" y="139362"/>
                  <a:pt x="1038577" y="129141"/>
                </a:cubicBezTo>
                <a:cubicBezTo>
                  <a:pt x="1062511" y="109196"/>
                  <a:pt x="1089997" y="97786"/>
                  <a:pt x="1117600" y="83985"/>
                </a:cubicBezTo>
                <a:cubicBezTo>
                  <a:pt x="1125126" y="72696"/>
                  <a:pt x="1130584" y="59712"/>
                  <a:pt x="1140177" y="50119"/>
                </a:cubicBezTo>
                <a:cubicBezTo>
                  <a:pt x="1149771" y="40525"/>
                  <a:pt x="1161646" y="33051"/>
                  <a:pt x="1174044" y="27541"/>
                </a:cubicBezTo>
                <a:cubicBezTo>
                  <a:pt x="1241227" y="-2318"/>
                  <a:pt x="1226200" y="-10614"/>
                  <a:pt x="1253066" y="16252"/>
                </a:cubicBezTo>
              </a:path>
            </a:pathLst>
          </a:custGeom>
          <a:noFill/>
          <a:ln w="57150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Blank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035F27-E3B0-44F3-8BF9-E1AEBB36C727}"/>
              </a:ext>
            </a:extLst>
          </p:cNvPr>
          <p:cNvSpPr/>
          <p:nvPr/>
        </p:nvSpPr>
        <p:spPr>
          <a:xfrm>
            <a:off x="605898" y="4976876"/>
            <a:ext cx="309280" cy="313265"/>
          </a:xfrm>
          <a:prstGeom prst="actionButtonBlan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4C8C29-CB67-4060-A635-F7C92C70A647}"/>
              </a:ext>
            </a:extLst>
          </p:cNvPr>
          <p:cNvSpPr/>
          <p:nvPr/>
        </p:nvSpPr>
        <p:spPr>
          <a:xfrm>
            <a:off x="671169" y="4855267"/>
            <a:ext cx="365302" cy="353216"/>
          </a:xfrm>
          <a:custGeom>
            <a:avLst/>
            <a:gdLst>
              <a:gd name="connsiteX0" fmla="*/ 0 w 1253066"/>
              <a:gd name="connsiteY0" fmla="*/ 411363 h 750030"/>
              <a:gd name="connsiteX1" fmla="*/ 67733 w 1253066"/>
              <a:gd name="connsiteY1" fmla="*/ 546830 h 750030"/>
              <a:gd name="connsiteX2" fmla="*/ 90311 w 1253066"/>
              <a:gd name="connsiteY2" fmla="*/ 580697 h 750030"/>
              <a:gd name="connsiteX3" fmla="*/ 124177 w 1253066"/>
              <a:gd name="connsiteY3" fmla="*/ 603274 h 750030"/>
              <a:gd name="connsiteX4" fmla="*/ 214488 w 1253066"/>
              <a:gd name="connsiteY4" fmla="*/ 704874 h 750030"/>
              <a:gd name="connsiteX5" fmla="*/ 282222 w 1253066"/>
              <a:gd name="connsiteY5" fmla="*/ 750030 h 750030"/>
              <a:gd name="connsiteX6" fmla="*/ 338666 w 1253066"/>
              <a:gd name="connsiteY6" fmla="*/ 682297 h 750030"/>
              <a:gd name="connsiteX7" fmla="*/ 349955 w 1253066"/>
              <a:gd name="connsiteY7" fmla="*/ 648430 h 750030"/>
              <a:gd name="connsiteX8" fmla="*/ 395111 w 1253066"/>
              <a:gd name="connsiteY8" fmla="*/ 580697 h 750030"/>
              <a:gd name="connsiteX9" fmla="*/ 451555 w 1253066"/>
              <a:gd name="connsiteY9" fmla="*/ 512963 h 750030"/>
              <a:gd name="connsiteX10" fmla="*/ 485422 w 1253066"/>
              <a:gd name="connsiteY10" fmla="*/ 490385 h 750030"/>
              <a:gd name="connsiteX11" fmla="*/ 541866 w 1253066"/>
              <a:gd name="connsiteY11" fmla="*/ 445230 h 750030"/>
              <a:gd name="connsiteX12" fmla="*/ 564444 w 1253066"/>
              <a:gd name="connsiteY12" fmla="*/ 411363 h 750030"/>
              <a:gd name="connsiteX13" fmla="*/ 609600 w 1253066"/>
              <a:gd name="connsiteY13" fmla="*/ 388785 h 750030"/>
              <a:gd name="connsiteX14" fmla="*/ 632177 w 1253066"/>
              <a:gd name="connsiteY14" fmla="*/ 354919 h 750030"/>
              <a:gd name="connsiteX15" fmla="*/ 666044 w 1253066"/>
              <a:gd name="connsiteY15" fmla="*/ 343630 h 750030"/>
              <a:gd name="connsiteX16" fmla="*/ 711200 w 1253066"/>
              <a:gd name="connsiteY16" fmla="*/ 321052 h 750030"/>
              <a:gd name="connsiteX17" fmla="*/ 756355 w 1253066"/>
              <a:gd name="connsiteY17" fmla="*/ 275897 h 750030"/>
              <a:gd name="connsiteX18" fmla="*/ 824088 w 1253066"/>
              <a:gd name="connsiteY18" fmla="*/ 253319 h 750030"/>
              <a:gd name="connsiteX19" fmla="*/ 903111 w 1253066"/>
              <a:gd name="connsiteY19" fmla="*/ 219452 h 750030"/>
              <a:gd name="connsiteX20" fmla="*/ 936977 w 1253066"/>
              <a:gd name="connsiteY20" fmla="*/ 196874 h 750030"/>
              <a:gd name="connsiteX21" fmla="*/ 1004711 w 1253066"/>
              <a:gd name="connsiteY21" fmla="*/ 163008 h 750030"/>
              <a:gd name="connsiteX22" fmla="*/ 1038577 w 1253066"/>
              <a:gd name="connsiteY22" fmla="*/ 129141 h 750030"/>
              <a:gd name="connsiteX23" fmla="*/ 1117600 w 1253066"/>
              <a:gd name="connsiteY23" fmla="*/ 83985 h 750030"/>
              <a:gd name="connsiteX24" fmla="*/ 1140177 w 1253066"/>
              <a:gd name="connsiteY24" fmla="*/ 50119 h 750030"/>
              <a:gd name="connsiteX25" fmla="*/ 1174044 w 1253066"/>
              <a:gd name="connsiteY25" fmla="*/ 27541 h 750030"/>
              <a:gd name="connsiteX26" fmla="*/ 1253066 w 1253066"/>
              <a:gd name="connsiteY26" fmla="*/ 16252 h 75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3066" h="750030">
                <a:moveTo>
                  <a:pt x="0" y="411363"/>
                </a:moveTo>
                <a:cubicBezTo>
                  <a:pt x="22578" y="456519"/>
                  <a:pt x="43975" y="502284"/>
                  <a:pt x="67733" y="546830"/>
                </a:cubicBezTo>
                <a:cubicBezTo>
                  <a:pt x="74118" y="558802"/>
                  <a:pt x="80717" y="571103"/>
                  <a:pt x="90311" y="580697"/>
                </a:cubicBezTo>
                <a:cubicBezTo>
                  <a:pt x="99904" y="590290"/>
                  <a:pt x="112888" y="595748"/>
                  <a:pt x="124177" y="603274"/>
                </a:cubicBezTo>
                <a:cubicBezTo>
                  <a:pt x="164466" y="663708"/>
                  <a:pt x="137161" y="627547"/>
                  <a:pt x="214488" y="704874"/>
                </a:cubicBezTo>
                <a:cubicBezTo>
                  <a:pt x="256769" y="747155"/>
                  <a:pt x="233209" y="733692"/>
                  <a:pt x="282222" y="750030"/>
                </a:cubicBezTo>
                <a:cubicBezTo>
                  <a:pt x="307186" y="725066"/>
                  <a:pt x="322950" y="713728"/>
                  <a:pt x="338666" y="682297"/>
                </a:cubicBezTo>
                <a:cubicBezTo>
                  <a:pt x="343988" y="671654"/>
                  <a:pt x="344176" y="658832"/>
                  <a:pt x="349955" y="648430"/>
                </a:cubicBezTo>
                <a:cubicBezTo>
                  <a:pt x="363133" y="624710"/>
                  <a:pt x="380059" y="603275"/>
                  <a:pt x="395111" y="580697"/>
                </a:cubicBezTo>
                <a:cubicBezTo>
                  <a:pt x="417313" y="547394"/>
                  <a:pt x="418956" y="540129"/>
                  <a:pt x="451555" y="512963"/>
                </a:cubicBezTo>
                <a:cubicBezTo>
                  <a:pt x="461978" y="504277"/>
                  <a:pt x="474133" y="497911"/>
                  <a:pt x="485422" y="490385"/>
                </a:cubicBezTo>
                <a:cubicBezTo>
                  <a:pt x="550130" y="393326"/>
                  <a:pt x="463968" y="507550"/>
                  <a:pt x="541866" y="445230"/>
                </a:cubicBezTo>
                <a:cubicBezTo>
                  <a:pt x="552461" y="436754"/>
                  <a:pt x="554021" y="420049"/>
                  <a:pt x="564444" y="411363"/>
                </a:cubicBezTo>
                <a:cubicBezTo>
                  <a:pt x="577372" y="400590"/>
                  <a:pt x="594548" y="396311"/>
                  <a:pt x="609600" y="388785"/>
                </a:cubicBezTo>
                <a:cubicBezTo>
                  <a:pt x="617126" y="377496"/>
                  <a:pt x="621583" y="363394"/>
                  <a:pt x="632177" y="354919"/>
                </a:cubicBezTo>
                <a:cubicBezTo>
                  <a:pt x="641469" y="347485"/>
                  <a:pt x="655106" y="348318"/>
                  <a:pt x="666044" y="343630"/>
                </a:cubicBezTo>
                <a:cubicBezTo>
                  <a:pt x="681512" y="337001"/>
                  <a:pt x="697737" y="331149"/>
                  <a:pt x="711200" y="321052"/>
                </a:cubicBezTo>
                <a:cubicBezTo>
                  <a:pt x="728229" y="308280"/>
                  <a:pt x="738102" y="286849"/>
                  <a:pt x="756355" y="275897"/>
                </a:cubicBezTo>
                <a:cubicBezTo>
                  <a:pt x="776762" y="263652"/>
                  <a:pt x="804286" y="266520"/>
                  <a:pt x="824088" y="253319"/>
                </a:cubicBezTo>
                <a:cubicBezTo>
                  <a:pt x="870864" y="222135"/>
                  <a:pt x="844792" y="234032"/>
                  <a:pt x="903111" y="219452"/>
                </a:cubicBezTo>
                <a:cubicBezTo>
                  <a:pt x="914400" y="211926"/>
                  <a:pt x="924842" y="202942"/>
                  <a:pt x="936977" y="196874"/>
                </a:cubicBezTo>
                <a:cubicBezTo>
                  <a:pt x="987889" y="171418"/>
                  <a:pt x="956185" y="203447"/>
                  <a:pt x="1004711" y="163008"/>
                </a:cubicBezTo>
                <a:cubicBezTo>
                  <a:pt x="1016976" y="152788"/>
                  <a:pt x="1026313" y="139362"/>
                  <a:pt x="1038577" y="129141"/>
                </a:cubicBezTo>
                <a:cubicBezTo>
                  <a:pt x="1062511" y="109196"/>
                  <a:pt x="1089997" y="97786"/>
                  <a:pt x="1117600" y="83985"/>
                </a:cubicBezTo>
                <a:cubicBezTo>
                  <a:pt x="1125126" y="72696"/>
                  <a:pt x="1130584" y="59712"/>
                  <a:pt x="1140177" y="50119"/>
                </a:cubicBezTo>
                <a:cubicBezTo>
                  <a:pt x="1149771" y="40525"/>
                  <a:pt x="1161646" y="33051"/>
                  <a:pt x="1174044" y="27541"/>
                </a:cubicBezTo>
                <a:cubicBezTo>
                  <a:pt x="1241227" y="-2318"/>
                  <a:pt x="1226200" y="-10614"/>
                  <a:pt x="1253066" y="16252"/>
                </a:cubicBezTo>
              </a:path>
            </a:pathLst>
          </a:custGeom>
          <a:noFill/>
          <a:ln w="57150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Blank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5A35BE6-F57D-4AB0-B620-D8BC521A1F0A}"/>
              </a:ext>
            </a:extLst>
          </p:cNvPr>
          <p:cNvSpPr/>
          <p:nvPr/>
        </p:nvSpPr>
        <p:spPr>
          <a:xfrm>
            <a:off x="605898" y="4149455"/>
            <a:ext cx="309280" cy="313265"/>
          </a:xfrm>
          <a:prstGeom prst="actionButtonBlan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379F11D-00D8-4310-965D-61ED0D067995}"/>
              </a:ext>
            </a:extLst>
          </p:cNvPr>
          <p:cNvSpPr/>
          <p:nvPr/>
        </p:nvSpPr>
        <p:spPr>
          <a:xfrm>
            <a:off x="656028" y="4041885"/>
            <a:ext cx="365302" cy="353216"/>
          </a:xfrm>
          <a:custGeom>
            <a:avLst/>
            <a:gdLst>
              <a:gd name="connsiteX0" fmla="*/ 0 w 1253066"/>
              <a:gd name="connsiteY0" fmla="*/ 411363 h 750030"/>
              <a:gd name="connsiteX1" fmla="*/ 67733 w 1253066"/>
              <a:gd name="connsiteY1" fmla="*/ 546830 h 750030"/>
              <a:gd name="connsiteX2" fmla="*/ 90311 w 1253066"/>
              <a:gd name="connsiteY2" fmla="*/ 580697 h 750030"/>
              <a:gd name="connsiteX3" fmla="*/ 124177 w 1253066"/>
              <a:gd name="connsiteY3" fmla="*/ 603274 h 750030"/>
              <a:gd name="connsiteX4" fmla="*/ 214488 w 1253066"/>
              <a:gd name="connsiteY4" fmla="*/ 704874 h 750030"/>
              <a:gd name="connsiteX5" fmla="*/ 282222 w 1253066"/>
              <a:gd name="connsiteY5" fmla="*/ 750030 h 750030"/>
              <a:gd name="connsiteX6" fmla="*/ 338666 w 1253066"/>
              <a:gd name="connsiteY6" fmla="*/ 682297 h 750030"/>
              <a:gd name="connsiteX7" fmla="*/ 349955 w 1253066"/>
              <a:gd name="connsiteY7" fmla="*/ 648430 h 750030"/>
              <a:gd name="connsiteX8" fmla="*/ 395111 w 1253066"/>
              <a:gd name="connsiteY8" fmla="*/ 580697 h 750030"/>
              <a:gd name="connsiteX9" fmla="*/ 451555 w 1253066"/>
              <a:gd name="connsiteY9" fmla="*/ 512963 h 750030"/>
              <a:gd name="connsiteX10" fmla="*/ 485422 w 1253066"/>
              <a:gd name="connsiteY10" fmla="*/ 490385 h 750030"/>
              <a:gd name="connsiteX11" fmla="*/ 541866 w 1253066"/>
              <a:gd name="connsiteY11" fmla="*/ 445230 h 750030"/>
              <a:gd name="connsiteX12" fmla="*/ 564444 w 1253066"/>
              <a:gd name="connsiteY12" fmla="*/ 411363 h 750030"/>
              <a:gd name="connsiteX13" fmla="*/ 609600 w 1253066"/>
              <a:gd name="connsiteY13" fmla="*/ 388785 h 750030"/>
              <a:gd name="connsiteX14" fmla="*/ 632177 w 1253066"/>
              <a:gd name="connsiteY14" fmla="*/ 354919 h 750030"/>
              <a:gd name="connsiteX15" fmla="*/ 666044 w 1253066"/>
              <a:gd name="connsiteY15" fmla="*/ 343630 h 750030"/>
              <a:gd name="connsiteX16" fmla="*/ 711200 w 1253066"/>
              <a:gd name="connsiteY16" fmla="*/ 321052 h 750030"/>
              <a:gd name="connsiteX17" fmla="*/ 756355 w 1253066"/>
              <a:gd name="connsiteY17" fmla="*/ 275897 h 750030"/>
              <a:gd name="connsiteX18" fmla="*/ 824088 w 1253066"/>
              <a:gd name="connsiteY18" fmla="*/ 253319 h 750030"/>
              <a:gd name="connsiteX19" fmla="*/ 903111 w 1253066"/>
              <a:gd name="connsiteY19" fmla="*/ 219452 h 750030"/>
              <a:gd name="connsiteX20" fmla="*/ 936977 w 1253066"/>
              <a:gd name="connsiteY20" fmla="*/ 196874 h 750030"/>
              <a:gd name="connsiteX21" fmla="*/ 1004711 w 1253066"/>
              <a:gd name="connsiteY21" fmla="*/ 163008 h 750030"/>
              <a:gd name="connsiteX22" fmla="*/ 1038577 w 1253066"/>
              <a:gd name="connsiteY22" fmla="*/ 129141 h 750030"/>
              <a:gd name="connsiteX23" fmla="*/ 1117600 w 1253066"/>
              <a:gd name="connsiteY23" fmla="*/ 83985 h 750030"/>
              <a:gd name="connsiteX24" fmla="*/ 1140177 w 1253066"/>
              <a:gd name="connsiteY24" fmla="*/ 50119 h 750030"/>
              <a:gd name="connsiteX25" fmla="*/ 1174044 w 1253066"/>
              <a:gd name="connsiteY25" fmla="*/ 27541 h 750030"/>
              <a:gd name="connsiteX26" fmla="*/ 1253066 w 1253066"/>
              <a:gd name="connsiteY26" fmla="*/ 16252 h 75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3066" h="750030">
                <a:moveTo>
                  <a:pt x="0" y="411363"/>
                </a:moveTo>
                <a:cubicBezTo>
                  <a:pt x="22578" y="456519"/>
                  <a:pt x="43975" y="502284"/>
                  <a:pt x="67733" y="546830"/>
                </a:cubicBezTo>
                <a:cubicBezTo>
                  <a:pt x="74118" y="558802"/>
                  <a:pt x="80717" y="571103"/>
                  <a:pt x="90311" y="580697"/>
                </a:cubicBezTo>
                <a:cubicBezTo>
                  <a:pt x="99904" y="590290"/>
                  <a:pt x="112888" y="595748"/>
                  <a:pt x="124177" y="603274"/>
                </a:cubicBezTo>
                <a:cubicBezTo>
                  <a:pt x="164466" y="663708"/>
                  <a:pt x="137161" y="627547"/>
                  <a:pt x="214488" y="704874"/>
                </a:cubicBezTo>
                <a:cubicBezTo>
                  <a:pt x="256769" y="747155"/>
                  <a:pt x="233209" y="733692"/>
                  <a:pt x="282222" y="750030"/>
                </a:cubicBezTo>
                <a:cubicBezTo>
                  <a:pt x="307186" y="725066"/>
                  <a:pt x="322950" y="713728"/>
                  <a:pt x="338666" y="682297"/>
                </a:cubicBezTo>
                <a:cubicBezTo>
                  <a:pt x="343988" y="671654"/>
                  <a:pt x="344176" y="658832"/>
                  <a:pt x="349955" y="648430"/>
                </a:cubicBezTo>
                <a:cubicBezTo>
                  <a:pt x="363133" y="624710"/>
                  <a:pt x="380059" y="603275"/>
                  <a:pt x="395111" y="580697"/>
                </a:cubicBezTo>
                <a:cubicBezTo>
                  <a:pt x="417313" y="547394"/>
                  <a:pt x="418956" y="540129"/>
                  <a:pt x="451555" y="512963"/>
                </a:cubicBezTo>
                <a:cubicBezTo>
                  <a:pt x="461978" y="504277"/>
                  <a:pt x="474133" y="497911"/>
                  <a:pt x="485422" y="490385"/>
                </a:cubicBezTo>
                <a:cubicBezTo>
                  <a:pt x="550130" y="393326"/>
                  <a:pt x="463968" y="507550"/>
                  <a:pt x="541866" y="445230"/>
                </a:cubicBezTo>
                <a:cubicBezTo>
                  <a:pt x="552461" y="436754"/>
                  <a:pt x="554021" y="420049"/>
                  <a:pt x="564444" y="411363"/>
                </a:cubicBezTo>
                <a:cubicBezTo>
                  <a:pt x="577372" y="400590"/>
                  <a:pt x="594548" y="396311"/>
                  <a:pt x="609600" y="388785"/>
                </a:cubicBezTo>
                <a:cubicBezTo>
                  <a:pt x="617126" y="377496"/>
                  <a:pt x="621583" y="363394"/>
                  <a:pt x="632177" y="354919"/>
                </a:cubicBezTo>
                <a:cubicBezTo>
                  <a:pt x="641469" y="347485"/>
                  <a:pt x="655106" y="348318"/>
                  <a:pt x="666044" y="343630"/>
                </a:cubicBezTo>
                <a:cubicBezTo>
                  <a:pt x="681512" y="337001"/>
                  <a:pt x="697737" y="331149"/>
                  <a:pt x="711200" y="321052"/>
                </a:cubicBezTo>
                <a:cubicBezTo>
                  <a:pt x="728229" y="308280"/>
                  <a:pt x="738102" y="286849"/>
                  <a:pt x="756355" y="275897"/>
                </a:cubicBezTo>
                <a:cubicBezTo>
                  <a:pt x="776762" y="263652"/>
                  <a:pt x="804286" y="266520"/>
                  <a:pt x="824088" y="253319"/>
                </a:cubicBezTo>
                <a:cubicBezTo>
                  <a:pt x="870864" y="222135"/>
                  <a:pt x="844792" y="234032"/>
                  <a:pt x="903111" y="219452"/>
                </a:cubicBezTo>
                <a:cubicBezTo>
                  <a:pt x="914400" y="211926"/>
                  <a:pt x="924842" y="202942"/>
                  <a:pt x="936977" y="196874"/>
                </a:cubicBezTo>
                <a:cubicBezTo>
                  <a:pt x="987889" y="171418"/>
                  <a:pt x="956185" y="203447"/>
                  <a:pt x="1004711" y="163008"/>
                </a:cubicBezTo>
                <a:cubicBezTo>
                  <a:pt x="1016976" y="152788"/>
                  <a:pt x="1026313" y="139362"/>
                  <a:pt x="1038577" y="129141"/>
                </a:cubicBezTo>
                <a:cubicBezTo>
                  <a:pt x="1062511" y="109196"/>
                  <a:pt x="1089997" y="97786"/>
                  <a:pt x="1117600" y="83985"/>
                </a:cubicBezTo>
                <a:cubicBezTo>
                  <a:pt x="1125126" y="72696"/>
                  <a:pt x="1130584" y="59712"/>
                  <a:pt x="1140177" y="50119"/>
                </a:cubicBezTo>
                <a:cubicBezTo>
                  <a:pt x="1149771" y="40525"/>
                  <a:pt x="1161646" y="33051"/>
                  <a:pt x="1174044" y="27541"/>
                </a:cubicBezTo>
                <a:cubicBezTo>
                  <a:pt x="1241227" y="-2318"/>
                  <a:pt x="1226200" y="-10614"/>
                  <a:pt x="1253066" y="16252"/>
                </a:cubicBezTo>
              </a:path>
            </a:pathLst>
          </a:custGeom>
          <a:noFill/>
          <a:ln w="57150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Blank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58040F-7948-4AB5-B415-FEA4C4D867FB}"/>
              </a:ext>
            </a:extLst>
          </p:cNvPr>
          <p:cNvSpPr/>
          <p:nvPr/>
        </p:nvSpPr>
        <p:spPr>
          <a:xfrm>
            <a:off x="605898" y="5753652"/>
            <a:ext cx="309280" cy="313265"/>
          </a:xfrm>
          <a:prstGeom prst="actionButtonBlan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A7202B-3522-4AD3-869D-D6D2D0E57502}"/>
              </a:ext>
            </a:extLst>
          </p:cNvPr>
          <p:cNvSpPr/>
          <p:nvPr/>
        </p:nvSpPr>
        <p:spPr>
          <a:xfrm>
            <a:off x="656028" y="5627615"/>
            <a:ext cx="365302" cy="353216"/>
          </a:xfrm>
          <a:custGeom>
            <a:avLst/>
            <a:gdLst>
              <a:gd name="connsiteX0" fmla="*/ 0 w 1253066"/>
              <a:gd name="connsiteY0" fmla="*/ 411363 h 750030"/>
              <a:gd name="connsiteX1" fmla="*/ 67733 w 1253066"/>
              <a:gd name="connsiteY1" fmla="*/ 546830 h 750030"/>
              <a:gd name="connsiteX2" fmla="*/ 90311 w 1253066"/>
              <a:gd name="connsiteY2" fmla="*/ 580697 h 750030"/>
              <a:gd name="connsiteX3" fmla="*/ 124177 w 1253066"/>
              <a:gd name="connsiteY3" fmla="*/ 603274 h 750030"/>
              <a:gd name="connsiteX4" fmla="*/ 214488 w 1253066"/>
              <a:gd name="connsiteY4" fmla="*/ 704874 h 750030"/>
              <a:gd name="connsiteX5" fmla="*/ 282222 w 1253066"/>
              <a:gd name="connsiteY5" fmla="*/ 750030 h 750030"/>
              <a:gd name="connsiteX6" fmla="*/ 338666 w 1253066"/>
              <a:gd name="connsiteY6" fmla="*/ 682297 h 750030"/>
              <a:gd name="connsiteX7" fmla="*/ 349955 w 1253066"/>
              <a:gd name="connsiteY7" fmla="*/ 648430 h 750030"/>
              <a:gd name="connsiteX8" fmla="*/ 395111 w 1253066"/>
              <a:gd name="connsiteY8" fmla="*/ 580697 h 750030"/>
              <a:gd name="connsiteX9" fmla="*/ 451555 w 1253066"/>
              <a:gd name="connsiteY9" fmla="*/ 512963 h 750030"/>
              <a:gd name="connsiteX10" fmla="*/ 485422 w 1253066"/>
              <a:gd name="connsiteY10" fmla="*/ 490385 h 750030"/>
              <a:gd name="connsiteX11" fmla="*/ 541866 w 1253066"/>
              <a:gd name="connsiteY11" fmla="*/ 445230 h 750030"/>
              <a:gd name="connsiteX12" fmla="*/ 564444 w 1253066"/>
              <a:gd name="connsiteY12" fmla="*/ 411363 h 750030"/>
              <a:gd name="connsiteX13" fmla="*/ 609600 w 1253066"/>
              <a:gd name="connsiteY13" fmla="*/ 388785 h 750030"/>
              <a:gd name="connsiteX14" fmla="*/ 632177 w 1253066"/>
              <a:gd name="connsiteY14" fmla="*/ 354919 h 750030"/>
              <a:gd name="connsiteX15" fmla="*/ 666044 w 1253066"/>
              <a:gd name="connsiteY15" fmla="*/ 343630 h 750030"/>
              <a:gd name="connsiteX16" fmla="*/ 711200 w 1253066"/>
              <a:gd name="connsiteY16" fmla="*/ 321052 h 750030"/>
              <a:gd name="connsiteX17" fmla="*/ 756355 w 1253066"/>
              <a:gd name="connsiteY17" fmla="*/ 275897 h 750030"/>
              <a:gd name="connsiteX18" fmla="*/ 824088 w 1253066"/>
              <a:gd name="connsiteY18" fmla="*/ 253319 h 750030"/>
              <a:gd name="connsiteX19" fmla="*/ 903111 w 1253066"/>
              <a:gd name="connsiteY19" fmla="*/ 219452 h 750030"/>
              <a:gd name="connsiteX20" fmla="*/ 936977 w 1253066"/>
              <a:gd name="connsiteY20" fmla="*/ 196874 h 750030"/>
              <a:gd name="connsiteX21" fmla="*/ 1004711 w 1253066"/>
              <a:gd name="connsiteY21" fmla="*/ 163008 h 750030"/>
              <a:gd name="connsiteX22" fmla="*/ 1038577 w 1253066"/>
              <a:gd name="connsiteY22" fmla="*/ 129141 h 750030"/>
              <a:gd name="connsiteX23" fmla="*/ 1117600 w 1253066"/>
              <a:gd name="connsiteY23" fmla="*/ 83985 h 750030"/>
              <a:gd name="connsiteX24" fmla="*/ 1140177 w 1253066"/>
              <a:gd name="connsiteY24" fmla="*/ 50119 h 750030"/>
              <a:gd name="connsiteX25" fmla="*/ 1174044 w 1253066"/>
              <a:gd name="connsiteY25" fmla="*/ 27541 h 750030"/>
              <a:gd name="connsiteX26" fmla="*/ 1253066 w 1253066"/>
              <a:gd name="connsiteY26" fmla="*/ 16252 h 75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3066" h="750030">
                <a:moveTo>
                  <a:pt x="0" y="411363"/>
                </a:moveTo>
                <a:cubicBezTo>
                  <a:pt x="22578" y="456519"/>
                  <a:pt x="43975" y="502284"/>
                  <a:pt x="67733" y="546830"/>
                </a:cubicBezTo>
                <a:cubicBezTo>
                  <a:pt x="74118" y="558802"/>
                  <a:pt x="80717" y="571103"/>
                  <a:pt x="90311" y="580697"/>
                </a:cubicBezTo>
                <a:cubicBezTo>
                  <a:pt x="99904" y="590290"/>
                  <a:pt x="112888" y="595748"/>
                  <a:pt x="124177" y="603274"/>
                </a:cubicBezTo>
                <a:cubicBezTo>
                  <a:pt x="164466" y="663708"/>
                  <a:pt x="137161" y="627547"/>
                  <a:pt x="214488" y="704874"/>
                </a:cubicBezTo>
                <a:cubicBezTo>
                  <a:pt x="256769" y="747155"/>
                  <a:pt x="233209" y="733692"/>
                  <a:pt x="282222" y="750030"/>
                </a:cubicBezTo>
                <a:cubicBezTo>
                  <a:pt x="307186" y="725066"/>
                  <a:pt x="322950" y="713728"/>
                  <a:pt x="338666" y="682297"/>
                </a:cubicBezTo>
                <a:cubicBezTo>
                  <a:pt x="343988" y="671654"/>
                  <a:pt x="344176" y="658832"/>
                  <a:pt x="349955" y="648430"/>
                </a:cubicBezTo>
                <a:cubicBezTo>
                  <a:pt x="363133" y="624710"/>
                  <a:pt x="380059" y="603275"/>
                  <a:pt x="395111" y="580697"/>
                </a:cubicBezTo>
                <a:cubicBezTo>
                  <a:pt x="417313" y="547394"/>
                  <a:pt x="418956" y="540129"/>
                  <a:pt x="451555" y="512963"/>
                </a:cubicBezTo>
                <a:cubicBezTo>
                  <a:pt x="461978" y="504277"/>
                  <a:pt x="474133" y="497911"/>
                  <a:pt x="485422" y="490385"/>
                </a:cubicBezTo>
                <a:cubicBezTo>
                  <a:pt x="550130" y="393326"/>
                  <a:pt x="463968" y="507550"/>
                  <a:pt x="541866" y="445230"/>
                </a:cubicBezTo>
                <a:cubicBezTo>
                  <a:pt x="552461" y="436754"/>
                  <a:pt x="554021" y="420049"/>
                  <a:pt x="564444" y="411363"/>
                </a:cubicBezTo>
                <a:cubicBezTo>
                  <a:pt x="577372" y="400590"/>
                  <a:pt x="594548" y="396311"/>
                  <a:pt x="609600" y="388785"/>
                </a:cubicBezTo>
                <a:cubicBezTo>
                  <a:pt x="617126" y="377496"/>
                  <a:pt x="621583" y="363394"/>
                  <a:pt x="632177" y="354919"/>
                </a:cubicBezTo>
                <a:cubicBezTo>
                  <a:pt x="641469" y="347485"/>
                  <a:pt x="655106" y="348318"/>
                  <a:pt x="666044" y="343630"/>
                </a:cubicBezTo>
                <a:cubicBezTo>
                  <a:pt x="681512" y="337001"/>
                  <a:pt x="697737" y="331149"/>
                  <a:pt x="711200" y="321052"/>
                </a:cubicBezTo>
                <a:cubicBezTo>
                  <a:pt x="728229" y="308280"/>
                  <a:pt x="738102" y="286849"/>
                  <a:pt x="756355" y="275897"/>
                </a:cubicBezTo>
                <a:cubicBezTo>
                  <a:pt x="776762" y="263652"/>
                  <a:pt x="804286" y="266520"/>
                  <a:pt x="824088" y="253319"/>
                </a:cubicBezTo>
                <a:cubicBezTo>
                  <a:pt x="870864" y="222135"/>
                  <a:pt x="844792" y="234032"/>
                  <a:pt x="903111" y="219452"/>
                </a:cubicBezTo>
                <a:cubicBezTo>
                  <a:pt x="914400" y="211926"/>
                  <a:pt x="924842" y="202942"/>
                  <a:pt x="936977" y="196874"/>
                </a:cubicBezTo>
                <a:cubicBezTo>
                  <a:pt x="987889" y="171418"/>
                  <a:pt x="956185" y="203447"/>
                  <a:pt x="1004711" y="163008"/>
                </a:cubicBezTo>
                <a:cubicBezTo>
                  <a:pt x="1016976" y="152788"/>
                  <a:pt x="1026313" y="139362"/>
                  <a:pt x="1038577" y="129141"/>
                </a:cubicBezTo>
                <a:cubicBezTo>
                  <a:pt x="1062511" y="109196"/>
                  <a:pt x="1089997" y="97786"/>
                  <a:pt x="1117600" y="83985"/>
                </a:cubicBezTo>
                <a:cubicBezTo>
                  <a:pt x="1125126" y="72696"/>
                  <a:pt x="1130584" y="59712"/>
                  <a:pt x="1140177" y="50119"/>
                </a:cubicBezTo>
                <a:cubicBezTo>
                  <a:pt x="1149771" y="40525"/>
                  <a:pt x="1161646" y="33051"/>
                  <a:pt x="1174044" y="27541"/>
                </a:cubicBezTo>
                <a:cubicBezTo>
                  <a:pt x="1241227" y="-2318"/>
                  <a:pt x="1226200" y="-10614"/>
                  <a:pt x="1253066" y="16252"/>
                </a:cubicBezTo>
              </a:path>
            </a:pathLst>
          </a:custGeom>
          <a:noFill/>
          <a:ln w="57150">
            <a:solidFill>
              <a:srgbClr val="00A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0782AE4B-2E75-427E-9919-60D5FEFB7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916721"/>
              </p:ext>
            </p:extLst>
          </p:nvPr>
        </p:nvGraphicFramePr>
        <p:xfrm>
          <a:off x="7549660" y="2024915"/>
          <a:ext cx="4642340" cy="381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3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Graphic spid="30" grpId="0">
        <p:bldAsOne/>
      </p:bldGraphic>
      <p:bldGraphic spid="30" grpId="1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Executive surgeon leader</a:t>
            </a:r>
            <a:br>
              <a:rPr lang="en-US" dirty="0">
                <a:solidFill>
                  <a:srgbClr val="00AAA3"/>
                </a:solidFill>
              </a:rPr>
            </a:br>
            <a:r>
              <a:rPr lang="en-US" sz="2200" dirty="0">
                <a:solidFill>
                  <a:srgbClr val="00AAA3"/>
                </a:solidFill>
              </a:rPr>
              <a:t>Takeaways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4103" y="1311756"/>
            <a:ext cx="3092485" cy="1340178"/>
            <a:chOff x="8213518" y="38632"/>
            <a:chExt cx="3092485" cy="1340178"/>
          </a:xfrm>
        </p:grpSpPr>
        <p:sp>
          <p:nvSpPr>
            <p:cNvPr id="3" name="Rounded Rectangle 2"/>
            <p:cNvSpPr/>
            <p:nvPr/>
          </p:nvSpPr>
          <p:spPr>
            <a:xfrm>
              <a:off x="8284122" y="274560"/>
              <a:ext cx="3013418" cy="1104250"/>
            </a:xfrm>
            <a:prstGeom prst="roundRect">
              <a:avLst/>
            </a:prstGeom>
            <a:solidFill>
              <a:srgbClr val="00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13518" y="38632"/>
              <a:ext cx="30924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lvl="0" algn="ctr"/>
              <a:r>
                <a:rPr lang="en-US" sz="2400" cap="small" dirty="0">
                  <a:solidFill>
                    <a:schemeClr val="bg1"/>
                  </a:solidFill>
                </a:rPr>
                <a:t>Assess</a:t>
              </a:r>
            </a:p>
            <a:p>
              <a:pPr lvl="0" algn="ctr"/>
              <a:r>
                <a:rPr lang="en-US" sz="2400" cap="small" dirty="0">
                  <a:solidFill>
                    <a:schemeClr val="bg1"/>
                  </a:solidFill>
                </a:rPr>
                <a:t>your program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3636" y="3681148"/>
            <a:ext cx="3044489" cy="1341388"/>
            <a:chOff x="8253051" y="37422"/>
            <a:chExt cx="3044489" cy="1341388"/>
          </a:xfrm>
        </p:grpSpPr>
        <p:sp>
          <p:nvSpPr>
            <p:cNvPr id="10" name="Rounded Rectangle 9"/>
            <p:cNvSpPr/>
            <p:nvPr/>
          </p:nvSpPr>
          <p:spPr>
            <a:xfrm>
              <a:off x="8284122" y="274560"/>
              <a:ext cx="3013418" cy="1104250"/>
            </a:xfrm>
            <a:prstGeom prst="roundRect">
              <a:avLst/>
            </a:prstGeom>
            <a:solidFill>
              <a:srgbClr val="00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53051" y="37422"/>
              <a:ext cx="3013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lvl="0" algn="ctr"/>
              <a:r>
                <a:rPr lang="en-US" sz="2400" cap="small" dirty="0">
                  <a:solidFill>
                    <a:schemeClr val="bg1"/>
                  </a:solidFill>
                </a:rPr>
                <a:t>Secure your</a:t>
              </a:r>
            </a:p>
            <a:p>
              <a:pPr lvl="0" algn="ctr"/>
              <a:r>
                <a:rPr lang="en-US" sz="2400" cap="small" dirty="0">
                  <a:solidFill>
                    <a:schemeClr val="bg1"/>
                  </a:solidFill>
                </a:rPr>
                <a:t>Executive Sponsor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84707" y="2665373"/>
            <a:ext cx="3127528" cy="1170585"/>
            <a:chOff x="8284122" y="208225"/>
            <a:chExt cx="3127528" cy="1170585"/>
          </a:xfrm>
        </p:grpSpPr>
        <p:sp>
          <p:nvSpPr>
            <p:cNvPr id="13" name="Rounded Rectangle 12"/>
            <p:cNvSpPr/>
            <p:nvPr/>
          </p:nvSpPr>
          <p:spPr>
            <a:xfrm>
              <a:off x="8284122" y="274560"/>
              <a:ext cx="3013418" cy="1104250"/>
            </a:xfrm>
            <a:prstGeom prst="roundRect">
              <a:avLst/>
            </a:prstGeom>
            <a:solidFill>
              <a:srgbClr val="00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98232" y="208225"/>
              <a:ext cx="30134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chemeClr val="bg1"/>
                </a:solidFill>
              </a:endParaRPr>
            </a:p>
            <a:p>
              <a:pPr lvl="0"/>
              <a:r>
                <a:rPr lang="en-US" sz="2400" cap="small" dirty="0">
                  <a:solidFill>
                    <a:schemeClr val="bg1"/>
                  </a:solidFill>
                </a:rPr>
                <a:t>Define your vision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102" y="4850211"/>
            <a:ext cx="3084023" cy="1358903"/>
            <a:chOff x="8213517" y="19907"/>
            <a:chExt cx="3084023" cy="1358903"/>
          </a:xfrm>
        </p:grpSpPr>
        <p:sp>
          <p:nvSpPr>
            <p:cNvPr id="17" name="Rounded Rectangle 16"/>
            <p:cNvSpPr/>
            <p:nvPr/>
          </p:nvSpPr>
          <p:spPr>
            <a:xfrm>
              <a:off x="8284122" y="274560"/>
              <a:ext cx="3013418" cy="1104250"/>
            </a:xfrm>
            <a:prstGeom prst="roundRect">
              <a:avLst/>
            </a:prstGeom>
            <a:solidFill>
              <a:srgbClr val="00A9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13517" y="19907"/>
              <a:ext cx="30134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  <a:p>
              <a:pPr lvl="0" algn="ctr"/>
              <a:r>
                <a:rPr lang="en-US" sz="2400" cap="small" dirty="0">
                  <a:solidFill>
                    <a:schemeClr val="bg1"/>
                  </a:solidFill>
                </a:rPr>
                <a:t>Assemble</a:t>
              </a:r>
            </a:p>
            <a:p>
              <a:pPr lvl="0" algn="ctr"/>
              <a:r>
                <a:rPr lang="en-US" sz="2400" cap="small" dirty="0">
                  <a:solidFill>
                    <a:schemeClr val="bg1"/>
                  </a:solidFill>
                </a:rPr>
                <a:t>your program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43055" y="1649338"/>
            <a:ext cx="8015807" cy="923330"/>
            <a:chOff x="3743055" y="1649338"/>
            <a:chExt cx="8015807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3743057" y="1649338"/>
              <a:ext cx="8015805" cy="8973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43055" y="1649338"/>
              <a:ext cx="7711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Do you have executive, staff, and physician participation?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Do you know what matters most to each stakeholder?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Do you have clarity of purpose?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43055" y="2824335"/>
            <a:ext cx="8015805" cy="923330"/>
            <a:chOff x="3743057" y="1648843"/>
            <a:chExt cx="8015805" cy="923330"/>
          </a:xfrm>
        </p:grpSpPr>
        <p:sp>
          <p:nvSpPr>
            <p:cNvPr id="21" name="Rounded Rectangle 20"/>
            <p:cNvSpPr/>
            <p:nvPr/>
          </p:nvSpPr>
          <p:spPr>
            <a:xfrm>
              <a:off x="3743057" y="1649338"/>
              <a:ext cx="8015805" cy="8973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3057" y="1648843"/>
              <a:ext cx="7711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Keep the “why” at the center of your program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Align around your vision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Put it in writing:  Create and commit to a charter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43055" y="4028179"/>
            <a:ext cx="8015806" cy="897309"/>
            <a:chOff x="3743056" y="1649338"/>
            <a:chExt cx="8015806" cy="897309"/>
          </a:xfrm>
        </p:grpSpPr>
        <p:sp>
          <p:nvSpPr>
            <p:cNvPr id="24" name="Rounded Rectangle 23"/>
            <p:cNvSpPr/>
            <p:nvPr/>
          </p:nvSpPr>
          <p:spPr>
            <a:xfrm>
              <a:off x="3743057" y="1649338"/>
              <a:ext cx="8015805" cy="8973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43056" y="1758446"/>
              <a:ext cx="7711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Identify and align with a strategic executive sponsor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Relate the “why”: Share your vision for a robotic service line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27520" y="5203671"/>
            <a:ext cx="8308420" cy="923330"/>
            <a:chOff x="3727522" y="1645695"/>
            <a:chExt cx="8308420" cy="923330"/>
          </a:xfrm>
        </p:grpSpPr>
        <p:sp>
          <p:nvSpPr>
            <p:cNvPr id="27" name="Rounded Rectangle 26"/>
            <p:cNvSpPr/>
            <p:nvPr/>
          </p:nvSpPr>
          <p:spPr>
            <a:xfrm>
              <a:off x="3743057" y="1649338"/>
              <a:ext cx="8015805" cy="89730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7522" y="1645695"/>
              <a:ext cx="83084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Build the robotic steering committee foundation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Develop your dashboard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kern="0" cap="small" dirty="0"/>
                <a:t>Support your vision with clinical, operational &amp; executive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6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64" y="341194"/>
            <a:ext cx="7666461" cy="4289182"/>
          </a:xfrm>
        </p:spPr>
        <p:txBody>
          <a:bodyPr>
            <a:normAutofit/>
          </a:bodyPr>
          <a:lstStyle/>
          <a:p>
            <a:pPr algn="ctr"/>
            <a:br>
              <a:rPr lang="en-US" cap="small" dirty="0"/>
            </a:br>
            <a:br>
              <a:rPr lang="en-US" cap="small" dirty="0"/>
            </a:br>
            <a:endParaRPr lang="en-U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23B0CD-A194-4675-8BCF-599427597ED7}"/>
              </a:ext>
            </a:extLst>
          </p:cNvPr>
          <p:cNvSpPr txBox="1">
            <a:spLocks/>
          </p:cNvSpPr>
          <p:nvPr/>
        </p:nvSpPr>
        <p:spPr>
          <a:xfrm>
            <a:off x="293563" y="619760"/>
            <a:ext cx="5944677" cy="2809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125" b="1" i="0" u="none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Thank you!</a:t>
            </a:r>
            <a:endParaRPr lang="en-US" sz="20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5BF0BA-F928-4648-AFC1-5E1D674FD568}"/>
              </a:ext>
            </a:extLst>
          </p:cNvPr>
          <p:cNvSpPr txBox="1">
            <a:spLocks/>
          </p:cNvSpPr>
          <p:nvPr/>
        </p:nvSpPr>
        <p:spPr>
          <a:xfrm>
            <a:off x="293563" y="3605520"/>
            <a:ext cx="4630109" cy="8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3429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500" b="0" i="0" u="none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685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0287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7145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Michael </a:t>
            </a:r>
            <a:r>
              <a:rPr lang="en-US" dirty="0" err="1"/>
              <a:t>Beneke</a:t>
            </a:r>
            <a:r>
              <a:rPr lang="en-US" dirty="0"/>
              <a:t>, MD FACS</a:t>
            </a:r>
          </a:p>
        </p:txBody>
      </p:sp>
    </p:spTree>
    <p:extLst>
      <p:ext uri="{BB962C8B-B14F-4D97-AF65-F5344CB8AC3E}">
        <p14:creationId xmlns:p14="http://schemas.microsoft.com/office/powerpoint/2010/main" val="40363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AAA3"/>
                </a:solidFill>
              </a:rPr>
              <a:t>The Golden Circle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1466" y="4974816"/>
            <a:ext cx="3948645" cy="830997"/>
          </a:xfrm>
          <a:prstGeom prst="rect">
            <a:avLst/>
          </a:prstGeom>
          <a:noFill/>
          <a:ln>
            <a:solidFill>
              <a:srgbClr val="00AAA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cap="small" dirty="0">
                <a:solidFill>
                  <a:srgbClr val="00AAA3"/>
                </a:solidFill>
              </a:rPr>
              <a:t>Think, Act &amp; Communicate from the </a:t>
            </a:r>
            <a:r>
              <a:rPr lang="en-US" sz="2400" u="sng" cap="small" dirty="0">
                <a:solidFill>
                  <a:srgbClr val="00AAA3"/>
                </a:solidFill>
              </a:rPr>
              <a:t>INSIDE OUT</a:t>
            </a:r>
            <a:r>
              <a:rPr lang="en-US" sz="2400" cap="small" dirty="0">
                <a:solidFill>
                  <a:srgbClr val="00AAA3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1466" y="1893880"/>
            <a:ext cx="35003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00AAA3"/>
                </a:solidFill>
              </a:rPr>
              <a:t>WHY – Your Purpose</a:t>
            </a:r>
          </a:p>
          <a:p>
            <a:r>
              <a:rPr lang="en-US" sz="1400" cap="small" dirty="0"/>
              <a:t>Your Motivation. What do you believe?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31466" y="2904332"/>
            <a:ext cx="392613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00AAA3"/>
                </a:solidFill>
              </a:rPr>
              <a:t>HOW – Your Process</a:t>
            </a:r>
          </a:p>
          <a:p>
            <a:r>
              <a:rPr lang="en-US" sz="1400" cap="small" dirty="0"/>
              <a:t>Specific actions taken to realize your WHY.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1466" y="3914784"/>
            <a:ext cx="39486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>
                <a:solidFill>
                  <a:srgbClr val="00AAA3"/>
                </a:solidFill>
              </a:rPr>
              <a:t>WHAT – Your Result</a:t>
            </a:r>
          </a:p>
          <a:p>
            <a:r>
              <a:rPr lang="en-US" sz="1400" cap="small" dirty="0"/>
              <a:t>What do you do? The result of WHY. Proof.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049AAE-5260-4DED-9065-C03C4B2E37D7}"/>
              </a:ext>
            </a:extLst>
          </p:cNvPr>
          <p:cNvGrpSpPr/>
          <p:nvPr/>
        </p:nvGrpSpPr>
        <p:grpSpPr>
          <a:xfrm>
            <a:off x="1235298" y="1673414"/>
            <a:ext cx="4036896" cy="4032610"/>
            <a:chOff x="2889185" y="1262767"/>
            <a:chExt cx="5033274" cy="502793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699D760-5E3A-46D7-9E8A-200FCB941FE2}"/>
                </a:ext>
              </a:extLst>
            </p:cNvPr>
            <p:cNvSpPr/>
            <p:nvPr/>
          </p:nvSpPr>
          <p:spPr>
            <a:xfrm>
              <a:off x="2889185" y="1262767"/>
              <a:ext cx="5033274" cy="5027932"/>
            </a:xfrm>
            <a:prstGeom prst="ellipse">
              <a:avLst/>
            </a:prstGeom>
            <a:solidFill>
              <a:srgbClr val="00AAA3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0EFBEB2-D300-45C4-B23E-BE0DD35D28D0}"/>
                </a:ext>
              </a:extLst>
            </p:cNvPr>
            <p:cNvSpPr/>
            <p:nvPr/>
          </p:nvSpPr>
          <p:spPr>
            <a:xfrm>
              <a:off x="3683935" y="2056674"/>
              <a:ext cx="3443774" cy="34401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2EB2DA2-5707-454A-8B36-37FD8286DE75}"/>
                </a:ext>
              </a:extLst>
            </p:cNvPr>
            <p:cNvSpPr/>
            <p:nvPr/>
          </p:nvSpPr>
          <p:spPr>
            <a:xfrm>
              <a:off x="4504682" y="2876548"/>
              <a:ext cx="1802281" cy="180036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F782147-9049-4536-A7A9-5E17AC26446E}"/>
              </a:ext>
            </a:extLst>
          </p:cNvPr>
          <p:cNvSpPr txBox="1"/>
          <p:nvPr/>
        </p:nvSpPr>
        <p:spPr>
          <a:xfrm>
            <a:off x="2782303" y="3428108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cap="small" dirty="0">
                <a:solidFill>
                  <a:schemeClr val="bg1"/>
                </a:solidFill>
                <a:cs typeface="Arial" panose="020B0604020202020204" pitchFamily="34" charset="0"/>
              </a:rPr>
              <a:t>Why</a:t>
            </a:r>
            <a:endParaRPr kumimoji="0" lang="en-US" sz="2800" i="0" u="none" strike="noStrike" kern="0" cap="small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1D548E-F552-4DB4-A0D9-1BB00EB55F83}"/>
              </a:ext>
            </a:extLst>
          </p:cNvPr>
          <p:cNvSpPr txBox="1"/>
          <p:nvPr/>
        </p:nvSpPr>
        <p:spPr>
          <a:xfrm>
            <a:off x="2782303" y="4451596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How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2383E87-29EF-4FA7-872F-C2288520763A}"/>
              </a:ext>
            </a:extLst>
          </p:cNvPr>
          <p:cNvSpPr txBox="1"/>
          <p:nvPr/>
        </p:nvSpPr>
        <p:spPr>
          <a:xfrm>
            <a:off x="2722190" y="5109169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small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0497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8BD208-8659-49D4-8AA8-C274034F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908" y="2827554"/>
            <a:ext cx="1206331" cy="1202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366" y="3592368"/>
            <a:ext cx="8276153" cy="2229556"/>
          </a:xfrm>
        </p:spPr>
        <p:txBody>
          <a:bodyPr>
            <a:normAutofit/>
          </a:bodyPr>
          <a:lstStyle/>
          <a:p>
            <a:r>
              <a:rPr lang="en-US" sz="4400" b="0" dirty="0">
                <a:solidFill>
                  <a:srgbClr val="00AAA3"/>
                </a:solidFill>
              </a:rPr>
              <a:t>The “WHY”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EA0D-C0C2-4D20-8280-84235FF83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AAA3"/>
                </a:solidFill>
              </a:rPr>
              <a:t>DEFINE YOUR PURPOSE:</a:t>
            </a:r>
          </a:p>
        </p:txBody>
      </p:sp>
    </p:spTree>
    <p:extLst>
      <p:ext uri="{BB962C8B-B14F-4D97-AF65-F5344CB8AC3E}">
        <p14:creationId xmlns:p14="http://schemas.microsoft.com/office/powerpoint/2010/main" val="18220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6" y="1343298"/>
            <a:ext cx="4269776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cap="all" dirty="0">
                <a:solidFill>
                  <a:srgbClr val="00AAA3"/>
                </a:solidFill>
              </a:rPr>
              <a:t>True North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2" y="-4665"/>
            <a:ext cx="5129049" cy="686266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87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81" y="1560435"/>
            <a:ext cx="6850742" cy="4605490"/>
          </a:xfrm>
        </p:spPr>
        <p:txBody>
          <a:bodyPr>
            <a:noAutofit/>
          </a:bodyPr>
          <a:lstStyle/>
          <a:p>
            <a:pPr marL="346075" lvl="1" indent="-3460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Evolve from a group of individual surgeons “doing robotics” into an organized multispecialty robotics program</a:t>
            </a:r>
          </a:p>
          <a:p>
            <a:pPr marL="346075" lvl="1" indent="-3460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Provide an exceptional </a:t>
            </a:r>
            <a:r>
              <a:rPr lang="en-US" sz="2000" b="1" u="sng" dirty="0"/>
              <a:t>PATIENT-CENTRIC</a:t>
            </a:r>
            <a:r>
              <a:rPr lang="en-US" sz="2000" u="sng" dirty="0"/>
              <a:t> </a:t>
            </a:r>
            <a:r>
              <a:rPr lang="en-US" sz="2000" b="1" u="sng" dirty="0"/>
              <a:t>EXPERIENCE</a:t>
            </a:r>
            <a:endParaRPr lang="en-US" sz="2000" dirty="0"/>
          </a:p>
          <a:p>
            <a:pPr marL="346075" lvl="1" indent="-3460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Leverage a team approach to </a:t>
            </a:r>
            <a:r>
              <a:rPr lang="en-US" sz="2000" b="1" u="sng" dirty="0"/>
              <a:t>IMPROVE PROVIDER EXPERIENCE</a:t>
            </a:r>
            <a:r>
              <a:rPr lang="en-US" sz="2000" b="1" dirty="0"/>
              <a:t> </a:t>
            </a:r>
            <a:r>
              <a:rPr lang="en-US" sz="2000" dirty="0"/>
              <a:t>thereby becoming the preferred program for a robotic surgical practice</a:t>
            </a:r>
          </a:p>
          <a:p>
            <a:pPr marL="346075" lvl="1" indent="-3460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Utilize evidence-based medicine, program efficiency, data, and conversation to </a:t>
            </a:r>
            <a:r>
              <a:rPr lang="en-US" sz="2000" b="1" u="sng" dirty="0"/>
              <a:t>DECREASE COSTS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u="sng" dirty="0"/>
              <a:t>IMPROVE OUTCOMES</a:t>
            </a:r>
          </a:p>
          <a:p>
            <a:pPr marL="346075" lvl="1" indent="-3460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Achieve the </a:t>
            </a:r>
            <a:r>
              <a:rPr lang="en-US" sz="2000" b="1" u="sng" dirty="0">
                <a:solidFill>
                  <a:srgbClr val="00AAA3"/>
                </a:solidFill>
              </a:rPr>
              <a:t>QUADRUPLE AIM</a:t>
            </a:r>
          </a:p>
          <a:p>
            <a:pPr lvl="1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AAA3"/>
                </a:solidFill>
              </a:rPr>
              <a:t>2015 SMCS mission statement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B4313E-5D70-4708-A9D8-6FD308372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819896"/>
              </p:ext>
            </p:extLst>
          </p:nvPr>
        </p:nvGraphicFramePr>
        <p:xfrm>
          <a:off x="7033846" y="1658228"/>
          <a:ext cx="5158154" cy="440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7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dirty="0">
                <a:solidFill>
                  <a:srgbClr val="00AAA3"/>
                </a:solidFill>
              </a:rPr>
              <a:t>The “How”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EA0D-C0C2-4D20-8280-84235FF83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AAA3"/>
                </a:solidFill>
              </a:rPr>
              <a:t>DEFINE YOUR PROCESS: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455E1-C910-446E-9762-452BF179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908" y="2827555"/>
            <a:ext cx="1206331" cy="12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AA3"/>
                </a:solidFill>
              </a:rPr>
              <a:t>Pillars of Program Excellence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86" y="4256690"/>
            <a:ext cx="4738628" cy="26013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912303" y="1658582"/>
            <a:ext cx="3377389" cy="1794762"/>
            <a:chOff x="539397" y="1337122"/>
            <a:chExt cx="3422220" cy="1794762"/>
          </a:xfrm>
          <a:solidFill>
            <a:srgbClr val="00AAA3"/>
          </a:solidFill>
        </p:grpSpPr>
        <p:sp>
          <p:nvSpPr>
            <p:cNvPr id="15" name="Rectangle 14"/>
            <p:cNvSpPr/>
            <p:nvPr/>
          </p:nvSpPr>
          <p:spPr>
            <a:xfrm>
              <a:off x="539400" y="1337122"/>
              <a:ext cx="3422217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9397" y="1521187"/>
              <a:ext cx="3337427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1313" indent="-341313" algn="ctr"/>
              <a:r>
                <a:rPr lang="en-US" sz="3600" dirty="0">
                  <a:solidFill>
                    <a:srgbClr val="FFFFFF"/>
                  </a:solidFill>
                </a:rPr>
                <a:t> Executive Leadership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2308" y="1658582"/>
            <a:ext cx="3377386" cy="1794762"/>
            <a:chOff x="4323484" y="1337122"/>
            <a:chExt cx="3422215" cy="1794762"/>
          </a:xfrm>
          <a:solidFill>
            <a:srgbClr val="00AAA3"/>
          </a:solidFill>
        </p:grpSpPr>
        <p:sp>
          <p:nvSpPr>
            <p:cNvPr id="16" name="Rectangle 15"/>
            <p:cNvSpPr/>
            <p:nvPr/>
          </p:nvSpPr>
          <p:spPr>
            <a:xfrm>
              <a:off x="4323484" y="1337122"/>
              <a:ext cx="3422215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33007" y="1521187"/>
              <a:ext cx="3412692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Clinical Excellence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9729" y="1658582"/>
            <a:ext cx="3377389" cy="1794762"/>
            <a:chOff x="8098040" y="1337122"/>
            <a:chExt cx="3422217" cy="1794762"/>
          </a:xfrm>
          <a:solidFill>
            <a:srgbClr val="00AAA3"/>
          </a:solidFill>
        </p:grpSpPr>
        <p:sp>
          <p:nvSpPr>
            <p:cNvPr id="14" name="Rectangle 13"/>
            <p:cNvSpPr/>
            <p:nvPr/>
          </p:nvSpPr>
          <p:spPr>
            <a:xfrm>
              <a:off x="8098040" y="1337122"/>
              <a:ext cx="3422214" cy="17947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07567" y="1521187"/>
              <a:ext cx="3412690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42900" indent="-228600" algn="ctr"/>
              <a:r>
                <a:rPr lang="en-US" sz="3600" dirty="0">
                  <a:solidFill>
                    <a:srgbClr val="FFFFFF"/>
                  </a:solidFill>
                </a:rPr>
                <a:t> Operational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1"/>
  <p:tag name="MMCOA_FONTSIZE_S" val="14"/>
  <p:tag name="MMCOA_FONTSIZE_T" val="14"/>
  <p:tag name="MMCOA_POSITION_L" val="35.875;30.125;54.375;683.875"/>
  <p:tag name="MMCOA_POSITION_M" val="35.875;30.125;54.375;683.875"/>
  <p:tag name="MMCOA_POSITION_S" val="35.875;30.125;54.375;683.875"/>
  <p:tag name="MMCOA_POSITION_T" val="35.875;30.125;54.375;683.875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28"/>
  <p:tag name="MMCOA_FONTSIZE_M" val="20"/>
  <p:tag name="MMCOA_FONTSIZE_S" val="14"/>
  <p:tag name="MMCOA_FONTSIZE_T" val="14"/>
  <p:tag name="MMCOA_POSITION_L" val="35.875;100.625;392.75;684"/>
  <p:tag name="MMCOA_POSITION_M" val="35.875;100.625;392.75;684"/>
  <p:tag name="MMCOA_POSITION_S" val="35.875;100.625;392.75;684"/>
  <p:tag name="MMCOA_POSITION_T" val="35.875;100.625;392.75;68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EXTENDEDFILLCOLOUR" val=""/>
  <p:tag name="MMCOA_SMARTSHAPE" val="Y"/>
  <p:tag name="MMCOA_FONTSIZE_L" val="7"/>
  <p:tag name="MMCOA_FONTSIZE_M" val="7"/>
  <p:tag name="MMCOA_FONTSIZE_S" val="7"/>
  <p:tag name="MMCOA_FONTSIZE_T" val="7"/>
  <p:tag name="MMCOA_POSITION_L" val="37.625;514.5;8;228.125"/>
  <p:tag name="MMCOA_POSITION_M" val="37.625;514.5;8;228.125"/>
  <p:tag name="MMCOA_POSITION_S" val="37.625;514.5;8;228.125"/>
  <p:tag name="MMCOA_POSITION_T" val="37.625;514.5;8;228.125"/>
  <p:tag name="MMCOA_HIDEONCOLOUR" val="N"/>
  <p:tag name="MMCOA_HIDEONWHITE" val="N"/>
  <p:tag name="MMCOA_HIDEONBALLROOM" val="N"/>
  <p:tag name="MMCOA_HIDEONCLASSIC" val="Y"/>
  <p:tag name="MMCOA_HIDEONTEXT" val="Y"/>
  <p:tag name="MMCOA_HIDEONECO" val="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7"/>
  <p:tag name="MMCOA_FONTSIZE_M" val="7"/>
  <p:tag name="MMCOA_FONTSIZE_S" val="7"/>
  <p:tag name="MMCOA_FONTSIZE_T" val="7"/>
  <p:tag name="MMCOA_POSITION_L" val="335.625;514.5;8.375;85"/>
  <p:tag name="MMCOA_POSITION_M" val="335.625;514.5;8.375;85"/>
  <p:tag name="MMCOA_POSITION_S" val="335.625;514.5;8.375;85"/>
  <p:tag name="MMCOA_POSITION_T" val="335.625;514.5;8.375;85"/>
  <p:tag name="MMCOA_HIDEONCOLOUR" val="N"/>
  <p:tag name="MMCOA_HIDEONWHITE" val="N"/>
  <p:tag name="MMCOA_HIDEONBALLROOM" val="Y"/>
  <p:tag name="MMCOA_HIDEONCLASSIC" val="Y"/>
  <p:tag name="MMCOA_HIDEONTEXT" val="Y"/>
  <p:tag name="MMCOA_HIDEONECO" val="Y"/>
</p:tagLst>
</file>

<file path=ppt/theme/theme1.xml><?xml version="1.0" encoding="utf-8"?>
<a:theme xmlns:a="http://schemas.openxmlformats.org/drawingml/2006/main" name="9.12.13 LEG Meeting">
  <a:themeElements>
    <a:clrScheme name="Sutter Health Palette">
      <a:dk1>
        <a:sysClr val="windowText" lastClr="000000"/>
      </a:dk1>
      <a:lt1>
        <a:sysClr val="window" lastClr="FFFFFF"/>
      </a:lt1>
      <a:dk2>
        <a:srgbClr val="474746"/>
      </a:dk2>
      <a:lt2>
        <a:srgbClr val="EFEEED"/>
      </a:lt2>
      <a:accent1>
        <a:srgbClr val="0BA59C"/>
      </a:accent1>
      <a:accent2>
        <a:srgbClr val="636463"/>
      </a:accent2>
      <a:accent3>
        <a:srgbClr val="394D9E"/>
      </a:accent3>
      <a:accent4>
        <a:srgbClr val="62A231"/>
      </a:accent4>
      <a:accent5>
        <a:srgbClr val="EB6A26"/>
      </a:accent5>
      <a:accent6>
        <a:srgbClr val="BA273F"/>
      </a:accent6>
      <a:hlink>
        <a:srgbClr val="173E75"/>
      </a:hlink>
      <a:folHlink>
        <a:srgbClr val="8966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9A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20170102 PEP Update and KL Prep_vDraft">
  <a:themeElements>
    <a:clrScheme name="Sutter">
      <a:dk1>
        <a:srgbClr val="000000"/>
      </a:dk1>
      <a:lt1>
        <a:srgbClr val="EEECE1"/>
      </a:lt1>
      <a:dk2>
        <a:srgbClr val="1F497D"/>
      </a:dk2>
      <a:lt2>
        <a:srgbClr val="FFFFFF"/>
      </a:lt2>
      <a:accent1>
        <a:srgbClr val="159F99"/>
      </a:accent1>
      <a:accent2>
        <a:srgbClr val="0A4586"/>
      </a:accent2>
      <a:accent3>
        <a:srgbClr val="BFBFBF"/>
      </a:accent3>
      <a:accent4>
        <a:srgbClr val="8F8F8F"/>
      </a:accent4>
      <a:accent5>
        <a:srgbClr val="F8A52B"/>
      </a:accent5>
      <a:accent6>
        <a:srgbClr val="8D6AAE"/>
      </a:accent6>
      <a:hlink>
        <a:srgbClr val="5B5B5B"/>
      </a:hlink>
      <a:folHlink>
        <a:srgbClr val="BFBFBF"/>
      </a:folHlink>
    </a:clrScheme>
    <a:fontScheme name="Oliver Wyma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liver Wyman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9525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 rotWithShape="1">
          <a:gsLst>
            <a:gs pos="0">
              <a:schemeClr val="phClr">
                <a:tint val="100000"/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hade val="100000"/>
                <a:satMod val="2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3"/>
          </a:solidFill>
        </a:ln>
      </a:spPr>
      <a:bodyPr rtlCol="0" anchor="ctr"/>
      <a:lstStyle>
        <a:defPPr algn="ctr">
          <a:lnSpc>
            <a:spcPct val="100000"/>
          </a:lnSpc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defRPr dirty="0" err="1" smtClean="0"/>
        </a:defPPr>
      </a:lstStyle>
    </a:txDef>
  </a:objectDefaults>
  <a:extraClrSchemeLst/>
  <a:custClrLst>
    <a:custClr name="OW Emerald">
      <a:srgbClr val="41A441"/>
    </a:custClr>
    <a:custClr name="Light Emerald">
      <a:srgbClr val="BDDDA3"/>
    </a:custClr>
    <a:custClr name="OW Iolite">
      <a:srgbClr val="646EAC"/>
    </a:custClr>
    <a:custClr name="Light Iolite">
      <a:srgbClr val="C5CAE7"/>
    </a:custClr>
    <a:custClr name="OW Citrine">
      <a:srgbClr val="DD712C"/>
    </a:custClr>
    <a:custClr name="Light Citrine">
      <a:srgbClr val="FDCFAC"/>
    </a:custClr>
    <a:custClr name="OW Turquoise">
      <a:srgbClr val="079B84"/>
    </a:custClr>
    <a:custClr name="Light Turquoise">
      <a:srgbClr val="A8DAC9"/>
    </a:custClr>
    <a:custClr name="OW Ruby">
      <a:srgbClr val="CB225B"/>
    </a:custClr>
    <a:custClr name="Light Ruby">
      <a:srgbClr val="F8B8BC"/>
    </a:custClr>
  </a:custClrLst>
</a:theme>
</file>

<file path=ppt/theme/theme3.xml><?xml version="1.0" encoding="utf-8"?>
<a:theme xmlns:a="http://schemas.openxmlformats.org/drawingml/2006/main" name="Intuitive 2020 for ALL New Slides">
  <a:themeElements>
    <a:clrScheme name="Intuitive color palette">
      <a:dk1>
        <a:srgbClr val="38383D"/>
      </a:dk1>
      <a:lt1>
        <a:srgbClr val="FFFFFF"/>
      </a:lt1>
      <a:dk2>
        <a:srgbClr val="000000"/>
      </a:dk2>
      <a:lt2>
        <a:srgbClr val="919299"/>
      </a:lt2>
      <a:accent1>
        <a:srgbClr val="1C23BA"/>
      </a:accent1>
      <a:accent2>
        <a:srgbClr val="6089FF"/>
      </a:accent2>
      <a:accent3>
        <a:srgbClr val="ABACB3"/>
      </a:accent3>
      <a:accent4>
        <a:srgbClr val="04D0D1"/>
      </a:accent4>
      <a:accent5>
        <a:srgbClr val="9DD6FF"/>
      </a:accent5>
      <a:accent6>
        <a:srgbClr val="B870FF"/>
      </a:accent6>
      <a:hlink>
        <a:srgbClr val="1C23BA"/>
      </a:hlink>
      <a:folHlink>
        <a:srgbClr val="1C23BA"/>
      </a:folHlink>
    </a:clrScheme>
    <a:fontScheme name="Intuitive POT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50000"/>
          </a:schemeClr>
        </a:solidFill>
      </a:fillStyleLst>
      <a:lnStyleLst>
        <a:ln w="0" cap="flat" cmpd="sng" algn="ctr">
          <a:noFill/>
        </a:ln>
        <a:ln w="6350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fillOverlay blend="screen">
              <a:solidFill>
                <a:schemeClr val="phClr"/>
              </a:solidFill>
            </a:fillOverlay>
          </a:effectLst>
        </a:effectStyle>
        <a:effectStyle>
          <a:effectLst>
            <a:blur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>
          <a:solidFill>
            <a:schemeClr val="bg2">
              <a:lumMod val="40000"/>
              <a:lumOff val="60000"/>
            </a:schemeClr>
          </a:solidFill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smtClean="0">
            <a:solidFill>
              <a:schemeClr val="bg2"/>
            </a:solidFill>
          </a:defRPr>
        </a:defPPr>
      </a:lstStyle>
    </a:txDef>
  </a:objectDefaults>
  <a:extraClrSchemeLst/>
  <a:custClrLst>
    <a:custClr name="Green - MINIMAL USE">
      <a:srgbClr val="1B9E2E"/>
    </a:custClr>
    <a:custClr name="Yellow - MINIMAL USE">
      <a:srgbClr val="EDA90E"/>
    </a:custClr>
    <a:custClr name="Red - MINIMAL USE">
      <a:srgbClr val="C3000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Blue 40 - PRIMARY">
      <a:srgbClr val="1A23C0"/>
    </a:custClr>
    <a:custClr name="Teal 40 - SECONDARY">
      <a:srgbClr val="00989B"/>
    </a:custClr>
    <a:custClr name="Mint 40 - SECONDARY">
      <a:srgbClr val="009B73"/>
    </a:custClr>
    <a:custClr name="Pink 40 - SECONDARY">
      <a:srgbClr val="B11F68"/>
    </a:custClr>
    <a:custClr name="Purple 40 - SECONDARY">
      <a:srgbClr val="5A00B3"/>
    </a:custClr>
    <a:custClr name="Cyan 40 - FUNCTIONAL">
      <a:srgbClr val="0079D4"/>
    </a:custClr>
    <a:custClr name="Green 40 - FUNCTIONAL">
      <a:srgbClr val="1B9E2E"/>
    </a:custClr>
    <a:custClr name="Yellow 40 - FUNCTIONAL">
      <a:srgbClr val="EDA90E"/>
    </a:custClr>
    <a:custClr name="Orange 40 - FUNCTIONAL">
      <a:srgbClr val="D55A00"/>
    </a:custClr>
    <a:custClr name="Red 40 - FUNCTIONAL">
      <a:srgbClr val="C30006"/>
    </a:custClr>
    <a:custClr name="Blue 30 - PRIMARY">
      <a:srgbClr val="3A4DFF"/>
    </a:custClr>
    <a:custClr name="Teal 30 - SECONDARY">
      <a:srgbClr val="04D0D1"/>
    </a:custClr>
    <a:custClr name="Mint 30 - SECONDARY">
      <a:srgbClr val="1BC294"/>
    </a:custClr>
    <a:custClr name="Pink 30 - SECONDARY">
      <a:srgbClr val="DC2B85"/>
    </a:custClr>
    <a:custClr name="Purple 30 - SECONDARY">
      <a:srgbClr val="7F00FF"/>
    </a:custClr>
    <a:custClr name="Cyan 30 - FUNCTIONAL">
      <a:srgbClr val="1E9DFE"/>
    </a:custClr>
    <a:custClr name="Green 30 - FUNCTIONAL">
      <a:srgbClr val="46BD59"/>
    </a:custClr>
    <a:custClr name="Yellow 30 - FUNCTIONAL">
      <a:srgbClr val="FFCB52"/>
    </a:custClr>
    <a:custClr name="Orange 30 - FUNCTIONAL">
      <a:srgbClr val="FA8732"/>
    </a:custClr>
    <a:custClr name="Red 30 - FUNCTIONAL">
      <a:srgbClr val="DD3036"/>
    </a:custClr>
    <a:custClr name="Blue 20- PRIMARY">
      <a:srgbClr val="6089FF"/>
    </a:custClr>
    <a:custClr name="Teal 20 - SECONDARY">
      <a:srgbClr val="85EBED"/>
    </a:custClr>
    <a:custClr name="Mint 20 - SECONDARY">
      <a:srgbClr val="77DDC5"/>
    </a:custClr>
    <a:custClr name="Pink 20 - SECONDARY">
      <a:srgbClr val="FF7FC0"/>
    </a:custClr>
    <a:custClr name="Purple 20 - SECONDARY">
      <a:srgbClr val="B870FF"/>
    </a:custClr>
    <a:custClr name="Cyan 20 - FUNCTIONAL">
      <a:srgbClr val="64BEFD"/>
    </a:custClr>
    <a:custClr name="Green 20 - FUNCTIONAL">
      <a:srgbClr val="68DC79"/>
    </a:custClr>
    <a:custClr name="Yellow 20 - FUNCTIONAL">
      <a:srgbClr val="FFD980"/>
    </a:custClr>
    <a:custClr name="Orange 20 - FUNCTIONAL">
      <a:srgbClr val="FC9F5B"/>
    </a:custClr>
    <a:custClr name="Red 20 - FUNCTIONAL">
      <a:srgbClr val="FD666D"/>
    </a:custClr>
    <a:custClr name="Blue 10 - PRIMARY">
      <a:srgbClr val="AEC4FD"/>
    </a:custClr>
    <a:custClr name="Teal 10 - SECONDARY">
      <a:srgbClr val="C9F5F4"/>
    </a:custClr>
    <a:custClr name="Mint 10 - SECONDARY">
      <a:srgbClr val="C2F0E5"/>
    </a:custClr>
    <a:custClr name="Pink 10 - SECONDARY">
      <a:srgbClr val="FFC2E3"/>
    </a:custClr>
    <a:custClr name="Purple 10 - SECONDARY">
      <a:srgbClr val="D8B9FF"/>
    </a:custClr>
    <a:custClr name="Cyan 10 - FUNCTIONAL">
      <a:srgbClr val="9DD6FF"/>
    </a:custClr>
    <a:custClr name="Green 10 - FUNCTIONAL">
      <a:srgbClr val="B3F2BD"/>
    </a:custClr>
    <a:custClr name="Yellow 10 - FUNCTIONAL">
      <a:srgbClr val="FFE6AD"/>
    </a:custClr>
    <a:custClr name="Orange 10 - FUNCTIONAL">
      <a:srgbClr val="FEC398"/>
    </a:custClr>
    <a:custClr name="Red 10 - FUNCTIONAL">
      <a:srgbClr val="FEA4A6"/>
    </a:custClr>
  </a:custClrLst>
  <a:extLst>
    <a:ext uri="{05A4C25C-085E-4340-85A3-A5531E510DB2}">
      <thm15:themeFamily xmlns:thm15="http://schemas.microsoft.com/office/thememl/2012/main" name="Intuitive 2020_Corporate Template_with_example_slides_08-2020.potx" id="{C0657323-1B1E-433A-916E-0AF58699A59C}" vid="{FAE487EE-8C18-47DD-9FED-E3C4E40772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05C95D7B1FE4C89D9C76793529D83" ma:contentTypeVersion="2" ma:contentTypeDescription="Create a new document." ma:contentTypeScope="" ma:versionID="c4b9a9597fe9225ad16cd76fae75d635">
  <xsd:schema xmlns:xsd="http://www.w3.org/2001/XMLSchema" xmlns:xs="http://www.w3.org/2001/XMLSchema" xmlns:p="http://schemas.microsoft.com/office/2006/metadata/properties" xmlns:ns2="4ed3da54-76f2-4c5a-ba6d-77e2839ac280" targetNamespace="http://schemas.microsoft.com/office/2006/metadata/properties" ma:root="true" ma:fieldsID="e871761dfb7dfff5d48075cefccc4029" ns2:_="">
    <xsd:import namespace="4ed3da54-76f2-4c5a-ba6d-77e2839ac2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da54-76f2-4c5a-ba6d-77e2839ac2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941C4-794B-435C-A2DA-B1D46278C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3da54-76f2-4c5a-ba6d-77e2839ac2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A194AB-814D-436E-B7DB-6D74040074AB}">
  <ds:schemaRefs>
    <ds:schemaRef ds:uri="4ed3da54-76f2-4c5a-ba6d-77e2839ac280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B77047-0D51-4BF0-AAEB-BEF90FD9E5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Widescreen</PresentationFormat>
  <Paragraphs>381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Raleway</vt:lpstr>
      <vt:lpstr>Arial</vt:lpstr>
      <vt:lpstr>Calibri</vt:lpstr>
      <vt:lpstr>Courier New</vt:lpstr>
      <vt:lpstr>Open Sans</vt:lpstr>
      <vt:lpstr>Trebuchet MS</vt:lpstr>
      <vt:lpstr>9.12.13 LEG Meeting</vt:lpstr>
      <vt:lpstr>2_20170102 PEP Update and KL Prep_vDraft</vt:lpstr>
      <vt:lpstr>Intuitive 2020 for ALL New Slides</vt:lpstr>
      <vt:lpstr>think-cell Slide</vt:lpstr>
      <vt:lpstr>  </vt:lpstr>
      <vt:lpstr>ABOUT ME</vt:lpstr>
      <vt:lpstr>SUTTER MEDICAL CENTER, SACRAMENTO</vt:lpstr>
      <vt:lpstr>The Golden Circle</vt:lpstr>
      <vt:lpstr>The “WHY”</vt:lpstr>
      <vt:lpstr>True North</vt:lpstr>
      <vt:lpstr>2015 SMCS mission statement</vt:lpstr>
      <vt:lpstr>The “How”</vt:lpstr>
      <vt:lpstr>Pillars of Program Excellence</vt:lpstr>
      <vt:lpstr>EXECUTIVE SURGEON LEADER ATTRIBUTES</vt:lpstr>
      <vt:lpstr>See the forest, not just the trees</vt:lpstr>
      <vt:lpstr>BRING PEOPLE AND CAUSES TOGETHER</vt:lpstr>
      <vt:lpstr>Alignment</vt:lpstr>
      <vt:lpstr>Robotic Program Stakeholders &amp; Priorities</vt:lpstr>
      <vt:lpstr>Pillars of Program Excellence</vt:lpstr>
      <vt:lpstr>Clinical Excellence</vt:lpstr>
      <vt:lpstr>Credentialing/Recredentialing</vt:lpstr>
      <vt:lpstr>Robotic Peer Review Committee</vt:lpstr>
      <vt:lpstr>Robotic Peer Review Committee</vt:lpstr>
      <vt:lpstr>Robotic Surgery Advanced Surgical Scrub Role Policy</vt:lpstr>
      <vt:lpstr>Robotic FIRST Assistant in-house learning Program</vt:lpstr>
      <vt:lpstr>Pillars of Program Excellence</vt:lpstr>
      <vt:lpstr>Operational Excellence Considerations</vt:lpstr>
      <vt:lpstr>Start with the fundamentals:   You must have a solid foundation!</vt:lpstr>
      <vt:lpstr>Robotic Steering Committee</vt:lpstr>
      <vt:lpstr>Steering Committee Charter STRUCTURE, MEMBERSHIP AND PURPOSE</vt:lpstr>
      <vt:lpstr>Robot Downtime Prioritization Guideline</vt:lpstr>
      <vt:lpstr>Robotic block time and utilization</vt:lpstr>
      <vt:lpstr>BLOCK TIME EXPECTATIONS</vt:lpstr>
      <vt:lpstr>OPERATIONAL GOALS</vt:lpstr>
      <vt:lpstr>Pillars of Program Excellence</vt:lpstr>
      <vt:lpstr>Financial Snapshot - SMCS</vt:lpstr>
      <vt:lpstr>Robotic Dashboard</vt:lpstr>
      <vt:lpstr>The “WHAT”</vt:lpstr>
      <vt:lpstr>Quantify the impact</vt:lpstr>
      <vt:lpstr>Quantify the impact</vt:lpstr>
      <vt:lpstr>Executive surgeon leader Takeaways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(PeriOP) Governance  &amp;  Interventional Services</dc:title>
  <dc:creator>Harrell, Horace R. (Rick)</dc:creator>
  <cp:lastModifiedBy>Matt Nirrengarten</cp:lastModifiedBy>
  <cp:revision>325</cp:revision>
  <cp:lastPrinted>2021-07-12T03:51:08Z</cp:lastPrinted>
  <dcterms:created xsi:type="dcterms:W3CDTF">2020-10-19T19:23:58Z</dcterms:created>
  <dcterms:modified xsi:type="dcterms:W3CDTF">2021-07-12T16:56:11Z</dcterms:modified>
</cp:coreProperties>
</file>